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6"/>
  </p:notesMasterIdLst>
  <p:sldIdLst>
    <p:sldId id="257" r:id="rId3"/>
    <p:sldId id="260" r:id="rId4"/>
    <p:sldId id="261" r:id="rId5"/>
    <p:sldId id="262" r:id="rId6"/>
    <p:sldId id="263" r:id="rId7"/>
    <p:sldId id="264" r:id="rId8"/>
    <p:sldId id="265" r:id="rId9"/>
    <p:sldId id="281" r:id="rId10"/>
    <p:sldId id="282" r:id="rId11"/>
    <p:sldId id="268" r:id="rId12"/>
    <p:sldId id="269" r:id="rId13"/>
    <p:sldId id="270" r:id="rId14"/>
    <p:sldId id="271" r:id="rId15"/>
    <p:sldId id="272" r:id="rId16"/>
    <p:sldId id="273" r:id="rId17"/>
    <p:sldId id="274" r:id="rId18"/>
    <p:sldId id="275" r:id="rId19"/>
    <p:sldId id="276" r:id="rId20"/>
    <p:sldId id="277" r:id="rId21"/>
    <p:sldId id="283" r:id="rId22"/>
    <p:sldId id="278" r:id="rId23"/>
    <p:sldId id="279" r:id="rId24"/>
    <p:sldId id="28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72" autoAdjust="0"/>
    <p:restoredTop sz="94017" autoAdjust="0"/>
  </p:normalViewPr>
  <p:slideViewPr>
    <p:cSldViewPr>
      <p:cViewPr varScale="1">
        <p:scale>
          <a:sx n="103" d="100"/>
          <a:sy n="103" d="100"/>
        </p:scale>
        <p:origin x="-6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8D5F383-2F35-4A59-8683-6181F348DC31}" type="slidenum">
              <a:rPr lang="en-US"/>
              <a:pPr>
                <a:defRPr/>
              </a:pPr>
              <a:t>‹#›</a:t>
            </a:fld>
            <a:endParaRPr lang="en-US"/>
          </a:p>
        </p:txBody>
      </p:sp>
    </p:spTree>
    <p:extLst>
      <p:ext uri="{BB962C8B-B14F-4D97-AF65-F5344CB8AC3E}">
        <p14:creationId xmlns:p14="http://schemas.microsoft.com/office/powerpoint/2010/main" val="3355354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04571A0-9DA7-40DA-A588-A5B5FFAE26DF}" type="slidenum">
              <a:rPr lang="en-US" smtClean="0">
                <a:latin typeface="Arial" pitchFamily="34" charset="0"/>
              </a:rPr>
              <a:pPr/>
              <a:t>1</a:t>
            </a:fld>
            <a:endParaRPr lang="en-US" smtClean="0">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eaLnBrk="0" hangingPunct="0"/>
            <a:fld id="{981ADA1A-5F8F-41CA-AA93-C148DC2D7E6B}" type="slidenum">
              <a:rPr lang="en-US" smtClean="0">
                <a:solidFill>
                  <a:srgbClr val="000000"/>
                </a:solidFill>
                <a:latin typeface="Arial" pitchFamily="34" charset="0"/>
              </a:rPr>
              <a:pPr eaLnBrk="0" hangingPunct="0"/>
              <a:t>3</a:t>
            </a:fld>
            <a:endParaRPr lang="en-US" smtClean="0">
              <a:solidFill>
                <a:srgbClr val="000000"/>
              </a:solidFill>
              <a:latin typeface="Arial" pitchFamily="34" charset="0"/>
            </a:endParaRPr>
          </a:p>
        </p:txBody>
      </p:sp>
      <p:sp>
        <p:nvSpPr>
          <p:cNvPr id="27651" name="Rectangle 2"/>
          <p:cNvSpPr>
            <a:spLocks noGrp="1" noRot="1" noChangeAspect="1" noChangeArrowheads="1" noTextEdit="1"/>
          </p:cNvSpPr>
          <p:nvPr>
            <p:ph type="sldImg"/>
          </p:nvPr>
        </p:nvSpPr>
        <p:spPr>
          <a:xfrm>
            <a:off x="1141413" y="687388"/>
            <a:ext cx="4572000" cy="3429000"/>
          </a:xfrm>
          <a:ln/>
        </p:spPr>
      </p:sp>
      <p:sp>
        <p:nvSpPr>
          <p:cNvPr id="27652" name="Rectangle 3"/>
          <p:cNvSpPr>
            <a:spLocks noGrp="1" noChangeArrowheads="1"/>
          </p:cNvSpPr>
          <p:nvPr>
            <p:ph type="body" idx="1"/>
          </p:nvPr>
        </p:nvSpPr>
        <p:spPr>
          <a:xfrm>
            <a:off x="914400" y="4343400"/>
            <a:ext cx="5029200" cy="411321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eaLnBrk="0" hangingPunct="0"/>
            <a:fld id="{A7E7A819-BF22-4C98-BEC4-F12FA59CFBA7}" type="slidenum">
              <a:rPr lang="en-US" smtClean="0">
                <a:solidFill>
                  <a:srgbClr val="000000"/>
                </a:solidFill>
                <a:latin typeface="Arial" pitchFamily="34" charset="0"/>
              </a:rPr>
              <a:pPr eaLnBrk="0" hangingPunct="0"/>
              <a:t>4</a:t>
            </a:fld>
            <a:endParaRPr lang="en-US" smtClean="0">
              <a:solidFill>
                <a:srgbClr val="000000"/>
              </a:solidFill>
              <a:latin typeface="Arial" pitchFamily="34" charset="0"/>
            </a:endParaRPr>
          </a:p>
        </p:txBody>
      </p:sp>
      <p:sp>
        <p:nvSpPr>
          <p:cNvPr id="28675" name="Rectangle 2"/>
          <p:cNvSpPr>
            <a:spLocks noGrp="1" noRot="1" noChangeAspect="1" noChangeArrowheads="1" noTextEdit="1"/>
          </p:cNvSpPr>
          <p:nvPr>
            <p:ph type="sldImg"/>
          </p:nvPr>
        </p:nvSpPr>
        <p:spPr>
          <a:xfrm>
            <a:off x="1141413" y="687388"/>
            <a:ext cx="4572000" cy="3429000"/>
          </a:xfrm>
          <a:ln/>
        </p:spPr>
      </p:sp>
      <p:sp>
        <p:nvSpPr>
          <p:cNvPr id="28676" name="Rectangle 3"/>
          <p:cNvSpPr>
            <a:spLocks noGrp="1" noChangeArrowheads="1"/>
          </p:cNvSpPr>
          <p:nvPr>
            <p:ph type="body" idx="1"/>
          </p:nvPr>
        </p:nvSpPr>
        <p:spPr>
          <a:xfrm>
            <a:off x="914400" y="4343400"/>
            <a:ext cx="5029200" cy="411321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A8B85D7-D6E7-46EA-AA7F-E2A2757A25A9}" type="slidenum">
              <a:rPr lang="en-US" smtClean="0">
                <a:latin typeface="Arial" pitchFamily="34" charset="0"/>
              </a:rPr>
              <a:pPr/>
              <a:t>6</a:t>
            </a:fld>
            <a:endParaRPr lang="en-US"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1FF6FEB-4901-4093-B44B-8D5995A88097}" type="slidenum">
              <a:rPr lang="en-US" smtClean="0">
                <a:solidFill>
                  <a:srgbClr val="000000"/>
                </a:solidFill>
                <a:latin typeface="Arial" pitchFamily="34" charset="0"/>
                <a:ea typeface="Osaka"/>
                <a:cs typeface="Arial" pitchFamily="34" charset="0"/>
              </a:rPr>
              <a:pPr/>
              <a:t>19</a:t>
            </a:fld>
            <a:endParaRPr lang="en-US" smtClean="0">
              <a:solidFill>
                <a:srgbClr val="000000"/>
              </a:solidFill>
              <a:latin typeface="Arial" pitchFamily="34" charset="0"/>
              <a:ea typeface="Osaka"/>
              <a:cs typeface="Arial" pitchFamily="34" charset="0"/>
            </a:endParaRPr>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lIns="89778" tIns="44889" rIns="89778" bIns="44889"/>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3200"/>
            <a:ext cx="2057400" cy="5922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3200"/>
            <a:ext cx="6019800" cy="5922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191A71-1375-4C33-B3CF-E27E5E86E8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1663C8D-EC8B-4927-9B8B-F408ACD2AA6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01091AC-006E-42B2-B344-B33662C4EC2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FCD0671-C6C9-432F-B678-CCCFE481509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932A2FE-FEC7-44F0-8BE6-1328F8B393B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DFC3417-057A-41D5-B70F-874DBEBAA52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2F101C3-DAEF-4574-80D8-EF350EBD7B5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6C22A77-28F4-4D7D-8D90-A1E6BD1694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F89BAC-C539-43B0-9810-080535066E7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B80491C-6513-4FC9-88D1-A27B269045F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3200"/>
            <a:ext cx="2057400" cy="5561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3200"/>
            <a:ext cx="6019800" cy="5561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9556130-3426-47B7-B24B-A8D35FDCCFA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8675" y="203200"/>
            <a:ext cx="7488238" cy="669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68413"/>
            <a:ext cx="8229600" cy="44958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3CFA1E5-B28E-4D0A-B186-66C12AB908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quarter"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9" name="Rectangle 9"/>
          <p:cNvSpPr>
            <a:spLocks noGrp="1" noChangeArrowheads="1"/>
          </p:cNvSpPr>
          <p:nvPr>
            <p:ph type="title"/>
          </p:nvPr>
        </p:nvSpPr>
        <p:spPr bwMode="auto">
          <a:xfrm>
            <a:off x="828675" y="203200"/>
            <a:ext cx="7488238" cy="669925"/>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 name="Rectangle 4"/>
          <p:cNvSpPr>
            <a:spLocks noGrp="1" noChangeArrowheads="1"/>
          </p:cNvSpPr>
          <p:nvPr>
            <p:ph type="dt" sz="quarter" idx="2"/>
          </p:nvPr>
        </p:nvSpPr>
        <p:spPr bwMode="auto">
          <a:xfrm>
            <a:off x="457200" y="6200775"/>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chemeClr val="tx1"/>
                </a:solidFill>
                <a:latin typeface="Garamond" pitchFamily="18" charset="0"/>
              </a:defRPr>
            </a:lvl1pPr>
          </a:lstStyle>
          <a:p>
            <a:pPr>
              <a:defRPr/>
            </a:pPr>
            <a:endParaRPr lang="en-US"/>
          </a:p>
        </p:txBody>
      </p:sp>
      <p:sp>
        <p:nvSpPr>
          <p:cNvPr id="15" name="Rectangle 5"/>
          <p:cNvSpPr>
            <a:spLocks noGrp="1" noChangeArrowheads="1"/>
          </p:cNvSpPr>
          <p:nvPr>
            <p:ph type="ftr" sz="quarter" idx="3"/>
          </p:nvPr>
        </p:nvSpPr>
        <p:spPr bwMode="auto">
          <a:xfrm>
            <a:off x="3124200" y="6200775"/>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chemeClr val="tx1"/>
                </a:solidFill>
                <a:latin typeface="Garamond" pitchFamily="18" charset="0"/>
              </a:defRPr>
            </a:lvl1pPr>
          </a:lstStyle>
          <a:p>
            <a:pPr>
              <a:defRPr/>
            </a:pPr>
            <a:endParaRPr lang="en-US"/>
          </a:p>
        </p:txBody>
      </p:sp>
      <p:pic>
        <p:nvPicPr>
          <p:cNvPr id="4101" name="Picture 6" descr="MTOLogo_new080903"/>
          <p:cNvPicPr>
            <a:picLocks noChangeAspect="1" noChangeArrowheads="1"/>
          </p:cNvPicPr>
          <p:nvPr userDrawn="1"/>
        </p:nvPicPr>
        <p:blipFill>
          <a:blip r:embed="rId14"/>
          <a:srcRect/>
          <a:stretch>
            <a:fillRect/>
          </a:stretch>
        </p:blipFill>
        <p:spPr bwMode="auto">
          <a:xfrm>
            <a:off x="1905000" y="5410200"/>
            <a:ext cx="5546725" cy="11906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FFFF99"/>
          </a:solidFill>
          <a:latin typeface="+mj-lt"/>
          <a:ea typeface="+mj-ea"/>
          <a:cs typeface="+mj-cs"/>
        </a:defRPr>
      </a:lvl1pPr>
      <a:lvl2pPr algn="ctr" rtl="0" eaLnBrk="0" fontAlgn="base" hangingPunct="0">
        <a:spcBef>
          <a:spcPct val="0"/>
        </a:spcBef>
        <a:spcAft>
          <a:spcPct val="0"/>
        </a:spcAft>
        <a:defRPr sz="2800" b="1">
          <a:solidFill>
            <a:srgbClr val="FFFF99"/>
          </a:solidFill>
          <a:latin typeface="Arial" charset="0"/>
        </a:defRPr>
      </a:lvl2pPr>
      <a:lvl3pPr algn="ctr" rtl="0" eaLnBrk="0" fontAlgn="base" hangingPunct="0">
        <a:spcBef>
          <a:spcPct val="0"/>
        </a:spcBef>
        <a:spcAft>
          <a:spcPct val="0"/>
        </a:spcAft>
        <a:defRPr sz="2800" b="1">
          <a:solidFill>
            <a:srgbClr val="FFFF99"/>
          </a:solidFill>
          <a:latin typeface="Arial" charset="0"/>
        </a:defRPr>
      </a:lvl3pPr>
      <a:lvl4pPr algn="ctr" rtl="0" eaLnBrk="0" fontAlgn="base" hangingPunct="0">
        <a:spcBef>
          <a:spcPct val="0"/>
        </a:spcBef>
        <a:spcAft>
          <a:spcPct val="0"/>
        </a:spcAft>
        <a:defRPr sz="2800" b="1">
          <a:solidFill>
            <a:srgbClr val="FFFF99"/>
          </a:solidFill>
          <a:latin typeface="Arial" charset="0"/>
        </a:defRPr>
      </a:lvl4pPr>
      <a:lvl5pPr algn="ctr" rtl="0" eaLnBrk="0" fontAlgn="base" hangingPunct="0">
        <a:spcBef>
          <a:spcPct val="0"/>
        </a:spcBef>
        <a:spcAft>
          <a:spcPct val="0"/>
        </a:spcAft>
        <a:defRPr sz="2800" b="1">
          <a:solidFill>
            <a:srgbClr val="FFFF99"/>
          </a:solidFill>
          <a:latin typeface="Arial" charset="0"/>
        </a:defRPr>
      </a:lvl5pPr>
      <a:lvl6pPr marL="457200" algn="ctr" rtl="0" fontAlgn="base">
        <a:spcBef>
          <a:spcPct val="0"/>
        </a:spcBef>
        <a:spcAft>
          <a:spcPct val="0"/>
        </a:spcAft>
        <a:defRPr sz="2800" b="1">
          <a:solidFill>
            <a:srgbClr val="FFFF99"/>
          </a:solidFill>
          <a:latin typeface="Arial" charset="0"/>
        </a:defRPr>
      </a:lvl6pPr>
      <a:lvl7pPr marL="914400" algn="ctr" rtl="0" fontAlgn="base">
        <a:spcBef>
          <a:spcPct val="0"/>
        </a:spcBef>
        <a:spcAft>
          <a:spcPct val="0"/>
        </a:spcAft>
        <a:defRPr sz="2800" b="1">
          <a:solidFill>
            <a:srgbClr val="FFFF99"/>
          </a:solidFill>
          <a:latin typeface="Arial" charset="0"/>
        </a:defRPr>
      </a:lvl7pPr>
      <a:lvl8pPr marL="1371600" algn="ctr" rtl="0" fontAlgn="base">
        <a:spcBef>
          <a:spcPct val="0"/>
        </a:spcBef>
        <a:spcAft>
          <a:spcPct val="0"/>
        </a:spcAft>
        <a:defRPr sz="2800" b="1">
          <a:solidFill>
            <a:srgbClr val="FFFF99"/>
          </a:solidFill>
          <a:latin typeface="Arial" charset="0"/>
        </a:defRPr>
      </a:lvl8pPr>
      <a:lvl9pPr marL="1828800" algn="ctr" rtl="0" fontAlgn="base">
        <a:spcBef>
          <a:spcPct val="0"/>
        </a:spcBef>
        <a:spcAft>
          <a:spcPct val="0"/>
        </a:spcAft>
        <a:defRPr sz="2800" b="1">
          <a:solidFill>
            <a:srgbClr val="FFFF99"/>
          </a:solidFill>
          <a:latin typeface="Arial" charset="0"/>
        </a:defRPr>
      </a:lvl9pPr>
    </p:titleStyle>
    <p:bodyStyle>
      <a:lvl1pPr marL="342900" indent="-233363" algn="l" rtl="0" eaLnBrk="0" fontAlgn="base" hangingPunct="0">
        <a:spcBef>
          <a:spcPct val="20000"/>
        </a:spcBef>
        <a:spcAft>
          <a:spcPct val="0"/>
        </a:spcAft>
        <a:buClr>
          <a:srgbClr val="000000"/>
        </a:buClr>
        <a:buChar char="•"/>
        <a:defRPr sz="2400" b="1">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rgbClr val="000000"/>
          </a:solidFill>
          <a:latin typeface="+mn-lt"/>
        </a:defRPr>
      </a:lvl2pPr>
      <a:lvl3pPr marL="1143000" indent="-119063" algn="l" rtl="0" eaLnBrk="0" fontAlgn="base" hangingPunct="0">
        <a:spcBef>
          <a:spcPct val="20000"/>
        </a:spcBef>
        <a:spcAft>
          <a:spcPct val="0"/>
        </a:spcAft>
        <a:buClr>
          <a:srgbClr val="000000"/>
        </a:buClr>
        <a:buChar char="•"/>
        <a:defRPr>
          <a:solidFill>
            <a:srgbClr val="000000"/>
          </a:solidFill>
          <a:latin typeface="+mn-lt"/>
        </a:defRPr>
      </a:lvl3pPr>
      <a:lvl4pPr marL="1600200" indent="-228600" algn="l" rtl="0" eaLnBrk="0" fontAlgn="base" hangingPunct="0">
        <a:spcBef>
          <a:spcPct val="20000"/>
        </a:spcBef>
        <a:spcAft>
          <a:spcPct val="0"/>
        </a:spcAft>
        <a:buClr>
          <a:srgbClr val="000000"/>
        </a:buClr>
        <a:buChar char="–"/>
        <a:defRPr sz="1600">
          <a:solidFill>
            <a:srgbClr val="000000"/>
          </a:solidFill>
          <a:latin typeface="+mn-lt"/>
        </a:defRPr>
      </a:lvl4pPr>
      <a:lvl5pPr marL="2057400" indent="-119063" algn="l" rtl="0" eaLnBrk="0" fontAlgn="base" hangingPunct="0">
        <a:spcBef>
          <a:spcPct val="20000"/>
        </a:spcBef>
        <a:spcAft>
          <a:spcPct val="0"/>
        </a:spcAft>
        <a:buClr>
          <a:srgbClr val="000000"/>
        </a:buClr>
        <a:buChar char="•"/>
        <a:defRPr sz="1400">
          <a:solidFill>
            <a:srgbClr val="000000"/>
          </a:solidFill>
          <a:latin typeface="+mn-lt"/>
        </a:defRPr>
      </a:lvl5pPr>
      <a:lvl6pPr marL="2514600" indent="-119063" algn="l" rtl="0" fontAlgn="base">
        <a:spcBef>
          <a:spcPct val="20000"/>
        </a:spcBef>
        <a:spcAft>
          <a:spcPct val="0"/>
        </a:spcAft>
        <a:buClr>
          <a:srgbClr val="000000"/>
        </a:buClr>
        <a:buChar char="•"/>
        <a:defRPr sz="1400">
          <a:solidFill>
            <a:srgbClr val="000000"/>
          </a:solidFill>
          <a:latin typeface="+mn-lt"/>
        </a:defRPr>
      </a:lvl6pPr>
      <a:lvl7pPr marL="2971800" indent="-119063" algn="l" rtl="0" fontAlgn="base">
        <a:spcBef>
          <a:spcPct val="20000"/>
        </a:spcBef>
        <a:spcAft>
          <a:spcPct val="0"/>
        </a:spcAft>
        <a:buClr>
          <a:srgbClr val="000000"/>
        </a:buClr>
        <a:buChar char="•"/>
        <a:defRPr sz="1400">
          <a:solidFill>
            <a:srgbClr val="000000"/>
          </a:solidFill>
          <a:latin typeface="+mn-lt"/>
        </a:defRPr>
      </a:lvl7pPr>
      <a:lvl8pPr marL="3429000" indent="-119063" algn="l" rtl="0" fontAlgn="base">
        <a:spcBef>
          <a:spcPct val="20000"/>
        </a:spcBef>
        <a:spcAft>
          <a:spcPct val="0"/>
        </a:spcAft>
        <a:buClr>
          <a:srgbClr val="000000"/>
        </a:buClr>
        <a:buChar char="•"/>
        <a:defRPr sz="1400">
          <a:solidFill>
            <a:srgbClr val="000000"/>
          </a:solidFill>
          <a:latin typeface="+mn-lt"/>
        </a:defRPr>
      </a:lvl8pPr>
      <a:lvl9pPr marL="3886200" indent="-119063" algn="l" rtl="0" fontAlgn="base">
        <a:spcBef>
          <a:spcPct val="20000"/>
        </a:spcBef>
        <a:spcAft>
          <a:spcPct val="0"/>
        </a:spcAft>
        <a:buClr>
          <a:srgbClr val="000000"/>
        </a:buClr>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5122" name="Group 12"/>
          <p:cNvGrpSpPr>
            <a:grpSpLocks/>
          </p:cNvGrpSpPr>
          <p:nvPr userDrawn="1"/>
        </p:nvGrpSpPr>
        <p:grpSpPr bwMode="auto">
          <a:xfrm>
            <a:off x="0" y="0"/>
            <a:ext cx="9144000" cy="990600"/>
            <a:chOff x="0" y="0"/>
            <a:chExt cx="5760" cy="624"/>
          </a:xfrm>
        </p:grpSpPr>
        <p:pic>
          <p:nvPicPr>
            <p:cNvPr id="5128" name="Picture 3" descr="background_new"/>
            <p:cNvPicPr>
              <a:picLocks noChangeAspect="1" noChangeArrowheads="1"/>
            </p:cNvPicPr>
            <p:nvPr userDrawn="1"/>
          </p:nvPicPr>
          <p:blipFill>
            <a:blip r:embed="rId14"/>
            <a:srcRect b="84903"/>
            <a:stretch>
              <a:fillRect/>
            </a:stretch>
          </p:blipFill>
          <p:spPr bwMode="auto">
            <a:xfrm>
              <a:off x="0" y="0"/>
              <a:ext cx="5760" cy="624"/>
            </a:xfrm>
            <a:prstGeom prst="rect">
              <a:avLst/>
            </a:prstGeom>
            <a:noFill/>
            <a:ln w="9525">
              <a:noFill/>
              <a:miter lim="800000"/>
              <a:headEnd/>
              <a:tailEnd/>
            </a:ln>
          </p:spPr>
        </p:pic>
        <p:pic>
          <p:nvPicPr>
            <p:cNvPr id="5129" name="Picture 19" descr="DARPA50th_Logo_FINAL"/>
            <p:cNvPicPr>
              <a:picLocks noChangeAspect="1" noChangeArrowheads="1"/>
            </p:cNvPicPr>
            <p:nvPr userDrawn="1"/>
          </p:nvPicPr>
          <p:blipFill>
            <a:blip r:embed="rId15"/>
            <a:srcRect/>
            <a:stretch>
              <a:fillRect/>
            </a:stretch>
          </p:blipFill>
          <p:spPr bwMode="auto">
            <a:xfrm>
              <a:off x="73" y="45"/>
              <a:ext cx="791" cy="490"/>
            </a:xfrm>
            <a:prstGeom prst="rect">
              <a:avLst/>
            </a:prstGeom>
            <a:noFill/>
            <a:ln w="9525">
              <a:noFill/>
              <a:miter lim="800000"/>
              <a:headEnd/>
              <a:tailEnd/>
            </a:ln>
          </p:spPr>
        </p:pic>
        <p:pic>
          <p:nvPicPr>
            <p:cNvPr id="5130" name="Picture 5" descr="MTOLogo_new080903"/>
            <p:cNvPicPr>
              <a:picLocks noChangeAspect="1" noChangeArrowheads="1"/>
            </p:cNvPicPr>
            <p:nvPr userDrawn="1"/>
          </p:nvPicPr>
          <p:blipFill>
            <a:blip r:embed="rId16"/>
            <a:srcRect/>
            <a:stretch>
              <a:fillRect/>
            </a:stretch>
          </p:blipFill>
          <p:spPr bwMode="auto">
            <a:xfrm>
              <a:off x="4691" y="180"/>
              <a:ext cx="1057" cy="217"/>
            </a:xfrm>
            <a:prstGeom prst="rect">
              <a:avLst/>
            </a:prstGeom>
            <a:noFill/>
            <a:ln w="9525">
              <a:noFill/>
              <a:miter lim="800000"/>
              <a:headEnd/>
              <a:tailEnd/>
            </a:ln>
          </p:spPr>
        </p:pic>
      </p:grpSp>
      <p:sp>
        <p:nvSpPr>
          <p:cNvPr id="10246" name="Rectangle 6"/>
          <p:cNvSpPr>
            <a:spLocks noGrp="1" noChangeArrowheads="1"/>
          </p:cNvSpPr>
          <p:nvPr>
            <p:ph type="dt" sz="half" idx="2"/>
          </p:nvPr>
        </p:nvSpPr>
        <p:spPr bwMode="auto">
          <a:xfrm>
            <a:off x="457200" y="623728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Times New Roman" pitchFamily="18" charset="0"/>
              </a:defRPr>
            </a:lvl1pPr>
          </a:lstStyle>
          <a:p>
            <a:pPr>
              <a:defRPr/>
            </a:pPr>
            <a:endParaRPr lang="en-US"/>
          </a:p>
        </p:txBody>
      </p:sp>
      <p:sp>
        <p:nvSpPr>
          <p:cNvPr id="10247" name="Rectangle 7"/>
          <p:cNvSpPr>
            <a:spLocks noGrp="1" noChangeArrowheads="1"/>
          </p:cNvSpPr>
          <p:nvPr>
            <p:ph type="ftr" sz="quarter" idx="3"/>
          </p:nvPr>
        </p:nvSpPr>
        <p:spPr bwMode="auto">
          <a:xfrm>
            <a:off x="3124200" y="62626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Times New Roman" pitchFamily="18" charset="0"/>
              </a:defRPr>
            </a:lvl1pPr>
          </a:lstStyle>
          <a:p>
            <a:pPr>
              <a:defRPr/>
            </a:pPr>
            <a:endParaRPr lang="en-US"/>
          </a:p>
        </p:txBody>
      </p:sp>
      <p:sp>
        <p:nvSpPr>
          <p:cNvPr id="5125" name="Rectangle 8"/>
          <p:cNvSpPr>
            <a:spLocks noGrp="1" noChangeArrowheads="1"/>
          </p:cNvSpPr>
          <p:nvPr>
            <p:ph type="body" idx="1"/>
          </p:nvPr>
        </p:nvSpPr>
        <p:spPr bwMode="auto">
          <a:xfrm>
            <a:off x="457200" y="1268413"/>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9" name="Rectangle 9"/>
          <p:cNvSpPr>
            <a:spLocks noGrp="1" noChangeArrowheads="1"/>
          </p:cNvSpPr>
          <p:nvPr>
            <p:ph type="title"/>
          </p:nvPr>
        </p:nvSpPr>
        <p:spPr bwMode="auto">
          <a:xfrm>
            <a:off x="828675" y="203200"/>
            <a:ext cx="7488238" cy="669925"/>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51" name="Rectangle 11"/>
          <p:cNvSpPr>
            <a:spLocks noGrp="1" noChangeArrowheads="1"/>
          </p:cNvSpPr>
          <p:nvPr>
            <p:ph type="sldNum" sz="quarter" idx="4"/>
          </p:nvPr>
        </p:nvSpPr>
        <p:spPr bwMode="auto">
          <a:xfrm>
            <a:off x="7073900" y="64198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000000"/>
                </a:solidFill>
                <a:latin typeface="Verdana" pitchFamily="34" charset="0"/>
              </a:defRPr>
            </a:lvl1pPr>
          </a:lstStyle>
          <a:p>
            <a:pPr>
              <a:defRPr/>
            </a:pPr>
            <a:fld id="{7D2F6E53-2EAD-4480-BC4F-F12A55C9FC1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FFFF99"/>
          </a:solidFill>
          <a:latin typeface="+mj-lt"/>
          <a:ea typeface="+mj-ea"/>
          <a:cs typeface="+mj-cs"/>
        </a:defRPr>
      </a:lvl1pPr>
      <a:lvl2pPr algn="ctr" rtl="0" eaLnBrk="0" fontAlgn="base" hangingPunct="0">
        <a:spcBef>
          <a:spcPct val="0"/>
        </a:spcBef>
        <a:spcAft>
          <a:spcPct val="0"/>
        </a:spcAft>
        <a:defRPr sz="2800" b="1">
          <a:solidFill>
            <a:srgbClr val="FFFF99"/>
          </a:solidFill>
          <a:latin typeface="Arial" charset="0"/>
        </a:defRPr>
      </a:lvl2pPr>
      <a:lvl3pPr algn="ctr" rtl="0" eaLnBrk="0" fontAlgn="base" hangingPunct="0">
        <a:spcBef>
          <a:spcPct val="0"/>
        </a:spcBef>
        <a:spcAft>
          <a:spcPct val="0"/>
        </a:spcAft>
        <a:defRPr sz="2800" b="1">
          <a:solidFill>
            <a:srgbClr val="FFFF99"/>
          </a:solidFill>
          <a:latin typeface="Arial" charset="0"/>
        </a:defRPr>
      </a:lvl3pPr>
      <a:lvl4pPr algn="ctr" rtl="0" eaLnBrk="0" fontAlgn="base" hangingPunct="0">
        <a:spcBef>
          <a:spcPct val="0"/>
        </a:spcBef>
        <a:spcAft>
          <a:spcPct val="0"/>
        </a:spcAft>
        <a:defRPr sz="2800" b="1">
          <a:solidFill>
            <a:srgbClr val="FFFF99"/>
          </a:solidFill>
          <a:latin typeface="Arial" charset="0"/>
        </a:defRPr>
      </a:lvl4pPr>
      <a:lvl5pPr algn="ctr" rtl="0" eaLnBrk="0" fontAlgn="base" hangingPunct="0">
        <a:spcBef>
          <a:spcPct val="0"/>
        </a:spcBef>
        <a:spcAft>
          <a:spcPct val="0"/>
        </a:spcAft>
        <a:defRPr sz="2800" b="1">
          <a:solidFill>
            <a:srgbClr val="FFFF99"/>
          </a:solidFill>
          <a:latin typeface="Arial" charset="0"/>
        </a:defRPr>
      </a:lvl5pPr>
      <a:lvl6pPr marL="457200" algn="ctr" rtl="0" fontAlgn="base">
        <a:spcBef>
          <a:spcPct val="0"/>
        </a:spcBef>
        <a:spcAft>
          <a:spcPct val="0"/>
        </a:spcAft>
        <a:defRPr sz="2800" b="1">
          <a:solidFill>
            <a:srgbClr val="FFFF99"/>
          </a:solidFill>
          <a:latin typeface="Arial" charset="0"/>
        </a:defRPr>
      </a:lvl6pPr>
      <a:lvl7pPr marL="914400" algn="ctr" rtl="0" fontAlgn="base">
        <a:spcBef>
          <a:spcPct val="0"/>
        </a:spcBef>
        <a:spcAft>
          <a:spcPct val="0"/>
        </a:spcAft>
        <a:defRPr sz="2800" b="1">
          <a:solidFill>
            <a:srgbClr val="FFFF99"/>
          </a:solidFill>
          <a:latin typeface="Arial" charset="0"/>
        </a:defRPr>
      </a:lvl7pPr>
      <a:lvl8pPr marL="1371600" algn="ctr" rtl="0" fontAlgn="base">
        <a:spcBef>
          <a:spcPct val="0"/>
        </a:spcBef>
        <a:spcAft>
          <a:spcPct val="0"/>
        </a:spcAft>
        <a:defRPr sz="2800" b="1">
          <a:solidFill>
            <a:srgbClr val="FFFF99"/>
          </a:solidFill>
          <a:latin typeface="Arial" charset="0"/>
        </a:defRPr>
      </a:lvl8pPr>
      <a:lvl9pPr marL="1828800" algn="ctr" rtl="0" fontAlgn="base">
        <a:spcBef>
          <a:spcPct val="0"/>
        </a:spcBef>
        <a:spcAft>
          <a:spcPct val="0"/>
        </a:spcAft>
        <a:defRPr sz="2800" b="1">
          <a:solidFill>
            <a:srgbClr val="FFFF99"/>
          </a:solidFill>
          <a:latin typeface="Arial" charset="0"/>
        </a:defRPr>
      </a:lvl9pPr>
    </p:titleStyle>
    <p:bodyStyle>
      <a:lvl1pPr marL="342900" indent="-233363" algn="l" rtl="0" eaLnBrk="0" fontAlgn="base" hangingPunct="0">
        <a:spcBef>
          <a:spcPct val="20000"/>
        </a:spcBef>
        <a:spcAft>
          <a:spcPct val="0"/>
        </a:spcAft>
        <a:buClr>
          <a:srgbClr val="000000"/>
        </a:buClr>
        <a:buChar char="•"/>
        <a:defRPr sz="2400" b="1">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rgbClr val="000000"/>
          </a:solidFill>
          <a:latin typeface="+mn-lt"/>
        </a:defRPr>
      </a:lvl2pPr>
      <a:lvl3pPr marL="1143000" indent="-119063" algn="l" rtl="0" eaLnBrk="0" fontAlgn="base" hangingPunct="0">
        <a:spcBef>
          <a:spcPct val="20000"/>
        </a:spcBef>
        <a:spcAft>
          <a:spcPct val="0"/>
        </a:spcAft>
        <a:buClr>
          <a:srgbClr val="000000"/>
        </a:buClr>
        <a:buChar char="•"/>
        <a:defRPr>
          <a:solidFill>
            <a:srgbClr val="000000"/>
          </a:solidFill>
          <a:latin typeface="+mn-lt"/>
        </a:defRPr>
      </a:lvl3pPr>
      <a:lvl4pPr marL="1600200" indent="-228600" algn="l" rtl="0" eaLnBrk="0" fontAlgn="base" hangingPunct="0">
        <a:spcBef>
          <a:spcPct val="20000"/>
        </a:spcBef>
        <a:spcAft>
          <a:spcPct val="0"/>
        </a:spcAft>
        <a:buClr>
          <a:srgbClr val="000000"/>
        </a:buClr>
        <a:buChar char="–"/>
        <a:defRPr sz="1600">
          <a:solidFill>
            <a:srgbClr val="000000"/>
          </a:solidFill>
          <a:latin typeface="+mn-lt"/>
        </a:defRPr>
      </a:lvl4pPr>
      <a:lvl5pPr marL="2057400" indent="-119063" algn="l" rtl="0" eaLnBrk="0" fontAlgn="base" hangingPunct="0">
        <a:spcBef>
          <a:spcPct val="20000"/>
        </a:spcBef>
        <a:spcAft>
          <a:spcPct val="0"/>
        </a:spcAft>
        <a:buClr>
          <a:srgbClr val="000000"/>
        </a:buClr>
        <a:buChar char="•"/>
        <a:defRPr sz="1400">
          <a:solidFill>
            <a:srgbClr val="000000"/>
          </a:solidFill>
          <a:latin typeface="+mn-lt"/>
        </a:defRPr>
      </a:lvl5pPr>
      <a:lvl6pPr marL="2514600" indent="-119063" algn="l" rtl="0" fontAlgn="base">
        <a:spcBef>
          <a:spcPct val="20000"/>
        </a:spcBef>
        <a:spcAft>
          <a:spcPct val="0"/>
        </a:spcAft>
        <a:buClr>
          <a:srgbClr val="000000"/>
        </a:buClr>
        <a:buChar char="•"/>
        <a:defRPr sz="1400">
          <a:solidFill>
            <a:srgbClr val="000000"/>
          </a:solidFill>
          <a:latin typeface="+mn-lt"/>
        </a:defRPr>
      </a:lvl6pPr>
      <a:lvl7pPr marL="2971800" indent="-119063" algn="l" rtl="0" fontAlgn="base">
        <a:spcBef>
          <a:spcPct val="20000"/>
        </a:spcBef>
        <a:spcAft>
          <a:spcPct val="0"/>
        </a:spcAft>
        <a:buClr>
          <a:srgbClr val="000000"/>
        </a:buClr>
        <a:buChar char="•"/>
        <a:defRPr sz="1400">
          <a:solidFill>
            <a:srgbClr val="000000"/>
          </a:solidFill>
          <a:latin typeface="+mn-lt"/>
        </a:defRPr>
      </a:lvl7pPr>
      <a:lvl8pPr marL="3429000" indent="-119063" algn="l" rtl="0" fontAlgn="base">
        <a:spcBef>
          <a:spcPct val="20000"/>
        </a:spcBef>
        <a:spcAft>
          <a:spcPct val="0"/>
        </a:spcAft>
        <a:buClr>
          <a:srgbClr val="000000"/>
        </a:buClr>
        <a:buChar char="•"/>
        <a:defRPr sz="1400">
          <a:solidFill>
            <a:srgbClr val="000000"/>
          </a:solidFill>
          <a:latin typeface="+mn-lt"/>
        </a:defRPr>
      </a:lvl8pPr>
      <a:lvl9pPr marL="3886200" indent="-119063" algn="l" rtl="0" fontAlgn="base">
        <a:spcBef>
          <a:spcPct val="20000"/>
        </a:spcBef>
        <a:spcAft>
          <a:spcPct val="0"/>
        </a:spcAft>
        <a:buClr>
          <a:srgbClr val="000000"/>
        </a:buClr>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4.png"/><Relationship Id="rId2" Type="http://schemas.openxmlformats.org/officeDocument/2006/relationships/image" Target="../media/image40.jpe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emf"/><Relationship Id="rId1" Type="http://schemas.openxmlformats.org/officeDocument/2006/relationships/slideLayout" Target="../slideLayouts/slideLayout13.xml"/><Relationship Id="rId6" Type="http://schemas.openxmlformats.org/officeDocument/2006/relationships/image" Target="../media/image48.jpeg"/><Relationship Id="rId5" Type="http://schemas.openxmlformats.org/officeDocument/2006/relationships/hyperlink" Target="http://www.pcpop.com/doc/App/136883/000272599.html" TargetMode="Externa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19.jpe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8.xml"/><Relationship Id="rId5" Type="http://schemas.openxmlformats.org/officeDocument/2006/relationships/image" Target="../media/image58.jpe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hyperlink" Target="http://www.ultralifebatteries.com/subcategory.php?ID=8" TargetMode="External"/><Relationship Id="rId2" Type="http://schemas.openxmlformats.org/officeDocument/2006/relationships/image" Target="../media/image5.wmf"/><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hyperlink" Target="http://www.ultralifebatteries.com/subcategory.php?ID=7"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xml"/><Relationship Id="rId7" Type="http://schemas.openxmlformats.org/officeDocument/2006/relationships/image" Target="../media/image13.jpeg"/><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0.png"/><Relationship Id="rId10" Type="http://schemas.openxmlformats.org/officeDocument/2006/relationships/image" Target="../media/image16.jpeg"/><Relationship Id="rId4" Type="http://schemas.openxmlformats.org/officeDocument/2006/relationships/oleObject" Target="../embeddings/oleObject3.bin"/><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oleObject" Target="../embeddings/Microsoft_Word_97_-_2003_Document1.doc"/><Relationship Id="rId3" Type="http://schemas.openxmlformats.org/officeDocument/2006/relationships/notesSlide" Target="../notesSlides/notesSlide5.xml"/><Relationship Id="rId7" Type="http://schemas.openxmlformats.org/officeDocument/2006/relationships/image" Target="../media/image30.jpeg"/><Relationship Id="rId12" Type="http://schemas.openxmlformats.org/officeDocument/2006/relationships/image" Target="../media/image35.wmf"/><Relationship Id="rId17" Type="http://schemas.openxmlformats.org/officeDocument/2006/relationships/oleObject" Target="../embeddings/oleObject4.bin"/><Relationship Id="rId2" Type="http://schemas.openxmlformats.org/officeDocument/2006/relationships/slideLayout" Target="../slideLayouts/slideLayout18.xml"/><Relationship Id="rId16" Type="http://schemas.openxmlformats.org/officeDocument/2006/relationships/image" Target="../media/image39.jpeg"/><Relationship Id="rId20" Type="http://schemas.openxmlformats.org/officeDocument/2006/relationships/image" Target="../media/image20.jpeg"/><Relationship Id="rId1" Type="http://schemas.openxmlformats.org/officeDocument/2006/relationships/vmlDrawing" Target="../drawings/vmlDrawing3.vml"/><Relationship Id="rId6" Type="http://schemas.openxmlformats.org/officeDocument/2006/relationships/image" Target="../media/image29.png"/><Relationship Id="rId11" Type="http://schemas.openxmlformats.org/officeDocument/2006/relationships/image" Target="../media/image34.wmf"/><Relationship Id="rId5" Type="http://schemas.openxmlformats.org/officeDocument/2006/relationships/image" Target="../media/image28.wmf"/><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26.wmf"/><Relationship Id="rId4" Type="http://schemas.openxmlformats.org/officeDocument/2006/relationships/image" Target="../media/image27.emf"/><Relationship Id="rId9" Type="http://schemas.openxmlformats.org/officeDocument/2006/relationships/image" Target="../media/image32.jpeg"/><Relationship Id="rId1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762000" y="1295400"/>
            <a:ext cx="7772400" cy="831850"/>
          </a:xfrm>
        </p:spPr>
        <p:txBody>
          <a:bodyPr anchor="b"/>
          <a:lstStyle/>
          <a:p>
            <a:pPr eaLnBrk="1" hangingPunct="1">
              <a:defRPr/>
            </a:pPr>
            <a:r>
              <a:rPr lang="en-US" sz="4800" dirty="0" smtClean="0">
                <a:solidFill>
                  <a:schemeClr val="tx2"/>
                </a:solidFill>
              </a:rPr>
              <a:t>Low Energy Electronics:</a:t>
            </a:r>
            <a:br>
              <a:rPr lang="en-US" sz="4800" dirty="0" smtClean="0">
                <a:solidFill>
                  <a:schemeClr val="tx2"/>
                </a:solidFill>
              </a:rPr>
            </a:br>
            <a:r>
              <a:rPr lang="en-US" sz="4800" dirty="0" smtClean="0">
                <a:solidFill>
                  <a:schemeClr val="tx2"/>
                </a:solidFill>
              </a:rPr>
              <a:t>DARPA Portfolio</a:t>
            </a:r>
          </a:p>
        </p:txBody>
      </p:sp>
      <p:sp>
        <p:nvSpPr>
          <p:cNvPr id="30723" name="Rectangle 3"/>
          <p:cNvSpPr>
            <a:spLocks noGrp="1" noChangeArrowheads="1"/>
          </p:cNvSpPr>
          <p:nvPr>
            <p:ph type="subTitle" idx="4294967295"/>
          </p:nvPr>
        </p:nvSpPr>
        <p:spPr bwMode="auto">
          <a:xfrm>
            <a:off x="1371600" y="2590800"/>
            <a:ext cx="6400800" cy="1439863"/>
          </a:xfrm>
          <a:prstGeom prst="rect">
            <a:avLst/>
          </a:prstGeom>
          <a:ln>
            <a:miter lim="800000"/>
            <a:headEnd/>
            <a:tailEnd/>
          </a:ln>
          <a:effectLst>
            <a:outerShdw dist="35921" dir="2700000" algn="ctr" rotWithShape="0">
              <a:srgbClr val="000000"/>
            </a:outerShdw>
          </a:effectLst>
        </p:spPr>
        <p:txBody>
          <a:bodyPr/>
          <a:lstStyle/>
          <a:p>
            <a:pPr marL="0" indent="0" algn="ctr" eaLnBrk="1" hangingPunct="1">
              <a:lnSpc>
                <a:spcPct val="90000"/>
              </a:lnSpc>
              <a:buFontTx/>
              <a:buNone/>
              <a:defRPr/>
            </a:pPr>
            <a:r>
              <a:rPr lang="en-US" sz="3200" b="0" dirty="0" smtClean="0">
                <a:solidFill>
                  <a:srgbClr val="FFFF99"/>
                </a:solidFill>
              </a:rPr>
              <a:t>Dr. Michael Fritze</a:t>
            </a:r>
          </a:p>
          <a:p>
            <a:pPr marL="0" indent="0" algn="ctr" eaLnBrk="1" hangingPunct="1">
              <a:lnSpc>
                <a:spcPct val="90000"/>
              </a:lnSpc>
              <a:buFontTx/>
              <a:buNone/>
              <a:defRPr/>
            </a:pPr>
            <a:r>
              <a:rPr lang="en-US" sz="3200" b="0" dirty="0" smtClean="0">
                <a:solidFill>
                  <a:srgbClr val="FFFF99"/>
                </a:solidFill>
              </a:rPr>
              <a:t>DARPA/MTO</a:t>
            </a:r>
          </a:p>
          <a:p>
            <a:pPr marL="0" indent="0" algn="ctr" eaLnBrk="1" hangingPunct="1">
              <a:lnSpc>
                <a:spcPct val="90000"/>
              </a:lnSpc>
              <a:buFontTx/>
              <a:buNone/>
              <a:defRPr/>
            </a:pPr>
            <a:r>
              <a:rPr lang="en-US" sz="3200" b="0" dirty="0" smtClean="0">
                <a:solidFill>
                  <a:srgbClr val="FFFF99"/>
                </a:solidFill>
              </a:rPr>
              <a:t>1st Berkeley Symposium on Energy Efficient Electronics Systems</a:t>
            </a:r>
          </a:p>
          <a:p>
            <a:pPr marL="0" indent="0" algn="ctr" eaLnBrk="1" hangingPunct="1">
              <a:lnSpc>
                <a:spcPct val="90000"/>
              </a:lnSpc>
              <a:buFontTx/>
              <a:buNone/>
              <a:defRPr/>
            </a:pPr>
            <a:r>
              <a:rPr lang="en-US" sz="3200" b="0" dirty="0" smtClean="0">
                <a:solidFill>
                  <a:srgbClr val="FFFF99"/>
                </a:solidFill>
              </a:rPr>
              <a:t>June 11-12, 2009</a:t>
            </a:r>
          </a:p>
          <a:p>
            <a:pPr marL="0" indent="0" algn="ctr" eaLnBrk="1" hangingPunct="1">
              <a:lnSpc>
                <a:spcPct val="90000"/>
              </a:lnSpc>
              <a:buFontTx/>
              <a:buNone/>
              <a:defRPr/>
            </a:pPr>
            <a:endParaRPr lang="en-US" sz="3200" dirty="0" smtClean="0">
              <a:solidFill>
                <a:srgbClr val="FFFF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Carbon Electronics for RF </a:t>
            </a:r>
            <a:br>
              <a:rPr lang="en-US" dirty="0" smtClean="0"/>
            </a:br>
            <a:r>
              <a:rPr lang="en-US" dirty="0" smtClean="0"/>
              <a:t>Applications (CERA)</a:t>
            </a:r>
            <a:endParaRPr lang="en-US" dirty="0"/>
          </a:p>
        </p:txBody>
      </p:sp>
      <p:sp>
        <p:nvSpPr>
          <p:cNvPr id="12291" name="Slide Number Placeholder 2"/>
          <p:cNvSpPr>
            <a:spLocks noGrp="1"/>
          </p:cNvSpPr>
          <p:nvPr>
            <p:ph type="sldNum" sz="quarter" idx="12"/>
          </p:nvPr>
        </p:nvSpPr>
        <p:spPr>
          <a:noFill/>
        </p:spPr>
        <p:txBody>
          <a:bodyPr/>
          <a:lstStyle/>
          <a:p>
            <a:fld id="{6696352C-5B7D-47A9-AF3A-63E8E36B1EBC}" type="slidenum">
              <a:rPr lang="en-US" smtClean="0"/>
              <a:pPr/>
              <a:t>10</a:t>
            </a:fld>
            <a:endParaRPr lang="en-US" smtClean="0"/>
          </a:p>
        </p:txBody>
      </p:sp>
      <p:pic>
        <p:nvPicPr>
          <p:cNvPr id="12292" name="Picture 3" descr="cera_logo.jpg"/>
          <p:cNvPicPr>
            <a:picLocks noChangeAspect="1"/>
          </p:cNvPicPr>
          <p:nvPr/>
        </p:nvPicPr>
        <p:blipFill>
          <a:blip r:embed="rId2"/>
          <a:srcRect/>
          <a:stretch>
            <a:fillRect/>
          </a:stretch>
        </p:blipFill>
        <p:spPr bwMode="auto">
          <a:xfrm>
            <a:off x="327025" y="1241425"/>
            <a:ext cx="1600200" cy="1062038"/>
          </a:xfrm>
          <a:prstGeom prst="rect">
            <a:avLst/>
          </a:prstGeom>
          <a:noFill/>
          <a:ln w="28575">
            <a:solidFill>
              <a:srgbClr val="FF0000"/>
            </a:solidFill>
            <a:miter lim="800000"/>
            <a:headEnd/>
            <a:tailEnd/>
          </a:ln>
        </p:spPr>
      </p:pic>
      <p:pic>
        <p:nvPicPr>
          <p:cNvPr id="12293" name="Picture 35" descr="fritze"/>
          <p:cNvPicPr>
            <a:picLocks noChangeAspect="1" noChangeArrowheads="1"/>
          </p:cNvPicPr>
          <p:nvPr/>
        </p:nvPicPr>
        <p:blipFill>
          <a:blip r:embed="rId3"/>
          <a:srcRect b="13567"/>
          <a:stretch>
            <a:fillRect/>
          </a:stretch>
        </p:blipFill>
        <p:spPr bwMode="auto">
          <a:xfrm>
            <a:off x="7896225" y="0"/>
            <a:ext cx="866775" cy="909638"/>
          </a:xfrm>
          <a:prstGeom prst="rect">
            <a:avLst/>
          </a:prstGeom>
          <a:noFill/>
          <a:ln w="9525">
            <a:noFill/>
            <a:miter lim="800000"/>
            <a:headEnd/>
            <a:tailEnd/>
          </a:ln>
        </p:spPr>
      </p:pic>
      <p:pic>
        <p:nvPicPr>
          <p:cNvPr id="12294" name="Picture 5" descr="Picture0001.png"/>
          <p:cNvPicPr>
            <a:picLocks noChangeAspect="1"/>
          </p:cNvPicPr>
          <p:nvPr/>
        </p:nvPicPr>
        <p:blipFill>
          <a:blip r:embed="rId4"/>
          <a:srcRect/>
          <a:stretch>
            <a:fillRect/>
          </a:stretch>
        </p:blipFill>
        <p:spPr bwMode="auto">
          <a:xfrm>
            <a:off x="4811713" y="1352550"/>
            <a:ext cx="3984625" cy="2206625"/>
          </a:xfrm>
          <a:prstGeom prst="rect">
            <a:avLst/>
          </a:prstGeom>
          <a:noFill/>
          <a:ln w="9525">
            <a:noFill/>
            <a:miter lim="800000"/>
            <a:headEnd/>
            <a:tailEnd/>
          </a:ln>
        </p:spPr>
      </p:pic>
      <p:sp>
        <p:nvSpPr>
          <p:cNvPr id="12295" name="Rectangle 6"/>
          <p:cNvSpPr>
            <a:spLocks noChangeArrowheads="1"/>
          </p:cNvSpPr>
          <p:nvPr/>
        </p:nvSpPr>
        <p:spPr bwMode="auto">
          <a:xfrm>
            <a:off x="152400" y="2505075"/>
            <a:ext cx="4572000" cy="954107"/>
          </a:xfrm>
          <a:prstGeom prst="rect">
            <a:avLst/>
          </a:prstGeom>
          <a:noFill/>
          <a:ln w="9525">
            <a:noFill/>
            <a:miter lim="800000"/>
            <a:headEnd/>
            <a:tailEnd/>
          </a:ln>
        </p:spPr>
        <p:txBody>
          <a:bodyPr>
            <a:spAutoFit/>
          </a:bodyPr>
          <a:lstStyle/>
          <a:p>
            <a:r>
              <a:rPr lang="en-US" sz="1400" b="1" u="sng" dirty="0" smtClean="0">
                <a:solidFill>
                  <a:srgbClr val="000099"/>
                </a:solidFill>
              </a:rPr>
              <a:t>GOALs:</a:t>
            </a:r>
            <a:r>
              <a:rPr lang="en-US" sz="1400" dirty="0" smtClean="0">
                <a:solidFill>
                  <a:srgbClr val="000099"/>
                </a:solidFill>
              </a:rPr>
              <a:t>  </a:t>
            </a:r>
            <a:r>
              <a:rPr lang="en-US" sz="1400" dirty="0">
                <a:solidFill>
                  <a:srgbClr val="000099"/>
                </a:solidFill>
              </a:rPr>
              <a:t>Develop </a:t>
            </a:r>
            <a:r>
              <a:rPr lang="en-US" sz="1400" u="sng" dirty="0">
                <a:solidFill>
                  <a:srgbClr val="000099"/>
                </a:solidFill>
              </a:rPr>
              <a:t>wafer-scale</a:t>
            </a:r>
            <a:r>
              <a:rPr lang="en-US" sz="1400" dirty="0">
                <a:solidFill>
                  <a:srgbClr val="000099"/>
                </a:solidFill>
              </a:rPr>
              <a:t> epitaxial </a:t>
            </a:r>
            <a:r>
              <a:rPr lang="en-US" sz="1400" dirty="0" err="1">
                <a:solidFill>
                  <a:srgbClr val="000099"/>
                </a:solidFill>
              </a:rPr>
              <a:t>graphene</a:t>
            </a:r>
            <a:r>
              <a:rPr lang="en-US" sz="1400" dirty="0">
                <a:solidFill>
                  <a:srgbClr val="000099"/>
                </a:solidFill>
              </a:rPr>
              <a:t> synthesis techniques.  Engineer </a:t>
            </a:r>
            <a:r>
              <a:rPr lang="en-US" sz="1400" u="sng" dirty="0" err="1">
                <a:solidFill>
                  <a:srgbClr val="000099"/>
                </a:solidFill>
              </a:rPr>
              <a:t>graphene</a:t>
            </a:r>
            <a:r>
              <a:rPr lang="en-US" sz="1400" u="sng" dirty="0">
                <a:solidFill>
                  <a:srgbClr val="000099"/>
                </a:solidFill>
              </a:rPr>
              <a:t> channel RF-transistors</a:t>
            </a:r>
            <a:r>
              <a:rPr lang="en-US" sz="1400" dirty="0">
                <a:solidFill>
                  <a:srgbClr val="000099"/>
                </a:solidFill>
              </a:rPr>
              <a:t> and exploit in RF circuits such as low noise amplifiers</a:t>
            </a:r>
          </a:p>
        </p:txBody>
      </p:sp>
      <p:sp>
        <p:nvSpPr>
          <p:cNvPr id="12296" name="Rectangle 7"/>
          <p:cNvSpPr>
            <a:spLocks noChangeArrowheads="1"/>
          </p:cNvSpPr>
          <p:nvPr/>
        </p:nvSpPr>
        <p:spPr bwMode="auto">
          <a:xfrm>
            <a:off x="206375" y="3652838"/>
            <a:ext cx="4572000" cy="523875"/>
          </a:xfrm>
          <a:prstGeom prst="rect">
            <a:avLst/>
          </a:prstGeom>
          <a:noFill/>
          <a:ln w="9525">
            <a:noFill/>
            <a:miter lim="800000"/>
            <a:headEnd/>
            <a:tailEnd/>
          </a:ln>
        </p:spPr>
        <p:txBody>
          <a:bodyPr>
            <a:spAutoFit/>
          </a:bodyPr>
          <a:lstStyle/>
          <a:p>
            <a:r>
              <a:rPr lang="en-US" sz="1400" b="1" u="sng" dirty="0" smtClean="0">
                <a:solidFill>
                  <a:srgbClr val="000099"/>
                </a:solidFill>
              </a:rPr>
              <a:t>APPROACH:</a:t>
            </a:r>
            <a:r>
              <a:rPr lang="en-US" sz="1400" b="1" dirty="0" smtClean="0">
                <a:solidFill>
                  <a:srgbClr val="000099"/>
                </a:solidFill>
              </a:rPr>
              <a:t>  </a:t>
            </a:r>
            <a:r>
              <a:rPr lang="en-US" sz="1400" dirty="0" err="1">
                <a:solidFill>
                  <a:srgbClr val="000099"/>
                </a:solidFill>
              </a:rPr>
              <a:t>SiC</a:t>
            </a:r>
            <a:r>
              <a:rPr lang="en-US" sz="1400" dirty="0">
                <a:solidFill>
                  <a:srgbClr val="000099"/>
                </a:solidFill>
              </a:rPr>
              <a:t> &amp; </a:t>
            </a:r>
            <a:r>
              <a:rPr lang="en-US" sz="1400" dirty="0" err="1">
                <a:solidFill>
                  <a:srgbClr val="000099"/>
                </a:solidFill>
              </a:rPr>
              <a:t>SiGeC</a:t>
            </a:r>
            <a:r>
              <a:rPr lang="en-US" sz="1400" dirty="0">
                <a:solidFill>
                  <a:srgbClr val="000099"/>
                </a:solidFill>
              </a:rPr>
              <a:t> sublimation, CVD, MBE, Nickel catalyzed </a:t>
            </a:r>
            <a:r>
              <a:rPr lang="en-US" sz="1400" dirty="0" err="1">
                <a:solidFill>
                  <a:srgbClr val="000099"/>
                </a:solidFill>
              </a:rPr>
              <a:t>epitaxy</a:t>
            </a:r>
            <a:r>
              <a:rPr lang="en-US" sz="1400" dirty="0">
                <a:solidFill>
                  <a:srgbClr val="000099"/>
                </a:solidFill>
              </a:rPr>
              <a:t>, chemical methods</a:t>
            </a:r>
          </a:p>
        </p:txBody>
      </p:sp>
      <p:sp>
        <p:nvSpPr>
          <p:cNvPr id="12297" name="TextBox 8"/>
          <p:cNvSpPr txBox="1">
            <a:spLocks noChangeArrowheads="1"/>
          </p:cNvSpPr>
          <p:nvPr/>
        </p:nvSpPr>
        <p:spPr bwMode="auto">
          <a:xfrm>
            <a:off x="250825" y="4354513"/>
            <a:ext cx="3262313" cy="369887"/>
          </a:xfrm>
          <a:prstGeom prst="rect">
            <a:avLst/>
          </a:prstGeom>
          <a:noFill/>
          <a:ln w="9525">
            <a:noFill/>
            <a:miter lim="800000"/>
            <a:headEnd/>
            <a:tailEnd/>
          </a:ln>
        </p:spPr>
        <p:txBody>
          <a:bodyPr wrap="none">
            <a:spAutoFit/>
          </a:bodyPr>
          <a:lstStyle/>
          <a:p>
            <a:r>
              <a:rPr lang="en-US" u="sng" dirty="0">
                <a:solidFill>
                  <a:schemeClr val="bg1"/>
                </a:solidFill>
              </a:rPr>
              <a:t>Performers</a:t>
            </a:r>
            <a:r>
              <a:rPr lang="en-US" dirty="0">
                <a:solidFill>
                  <a:schemeClr val="bg1"/>
                </a:solidFill>
              </a:rPr>
              <a:t>:  IBM, HRL, UCLA</a:t>
            </a:r>
          </a:p>
        </p:txBody>
      </p:sp>
      <p:pic>
        <p:nvPicPr>
          <p:cNvPr id="12298" name="Picture 24" descr="Picture0001.png"/>
          <p:cNvPicPr>
            <a:picLocks noChangeAspect="1"/>
          </p:cNvPicPr>
          <p:nvPr/>
        </p:nvPicPr>
        <p:blipFill>
          <a:blip r:embed="rId5"/>
          <a:srcRect/>
          <a:stretch>
            <a:fillRect/>
          </a:stretch>
        </p:blipFill>
        <p:spPr bwMode="auto">
          <a:xfrm>
            <a:off x="4806950" y="3919538"/>
            <a:ext cx="1631950" cy="1185862"/>
          </a:xfrm>
          <a:prstGeom prst="rect">
            <a:avLst/>
          </a:prstGeom>
          <a:noFill/>
          <a:ln w="9525">
            <a:noFill/>
            <a:miter lim="800000"/>
            <a:headEnd/>
            <a:tailEnd/>
          </a:ln>
        </p:spPr>
      </p:pic>
      <p:pic>
        <p:nvPicPr>
          <p:cNvPr id="12299" name="Picture 25" descr="Picture0002.png"/>
          <p:cNvPicPr>
            <a:picLocks noChangeAspect="1"/>
          </p:cNvPicPr>
          <p:nvPr/>
        </p:nvPicPr>
        <p:blipFill>
          <a:blip r:embed="rId6"/>
          <a:srcRect/>
          <a:stretch>
            <a:fillRect/>
          </a:stretch>
        </p:blipFill>
        <p:spPr bwMode="auto">
          <a:xfrm>
            <a:off x="6800850" y="3940175"/>
            <a:ext cx="1824038" cy="1230313"/>
          </a:xfrm>
          <a:prstGeom prst="rect">
            <a:avLst/>
          </a:prstGeom>
          <a:noFill/>
          <a:ln w="9525">
            <a:noFill/>
            <a:miter lim="800000"/>
            <a:headEnd/>
            <a:tailEnd/>
          </a:ln>
        </p:spPr>
      </p:pic>
      <p:pic>
        <p:nvPicPr>
          <p:cNvPr id="12300" name="Picture 26" descr="Picture0003.png"/>
          <p:cNvPicPr>
            <a:picLocks noChangeAspect="1"/>
          </p:cNvPicPr>
          <p:nvPr/>
        </p:nvPicPr>
        <p:blipFill>
          <a:blip r:embed="rId7"/>
          <a:srcRect/>
          <a:stretch>
            <a:fillRect/>
          </a:stretch>
        </p:blipFill>
        <p:spPr bwMode="auto">
          <a:xfrm>
            <a:off x="4818063" y="5295900"/>
            <a:ext cx="1876425" cy="1366838"/>
          </a:xfrm>
          <a:prstGeom prst="rect">
            <a:avLst/>
          </a:prstGeom>
          <a:noFill/>
          <a:ln w="9525">
            <a:noFill/>
            <a:miter lim="800000"/>
            <a:headEnd/>
            <a:tailEnd/>
          </a:ln>
        </p:spPr>
      </p:pic>
      <p:sp>
        <p:nvSpPr>
          <p:cNvPr id="13" name="TextBox 12"/>
          <p:cNvSpPr txBox="1"/>
          <p:nvPr/>
        </p:nvSpPr>
        <p:spPr>
          <a:xfrm>
            <a:off x="304800" y="5029200"/>
            <a:ext cx="3640227" cy="1384995"/>
          </a:xfrm>
          <a:prstGeom prst="rect">
            <a:avLst/>
          </a:prstGeom>
          <a:noFill/>
        </p:spPr>
        <p:txBody>
          <a:bodyPr wrap="none" rtlCol="0">
            <a:spAutoFit/>
          </a:bodyPr>
          <a:lstStyle/>
          <a:p>
            <a:r>
              <a:rPr lang="en-US" sz="1400" b="1" u="sng" dirty="0" smtClean="0">
                <a:solidFill>
                  <a:schemeClr val="bg1"/>
                </a:solidFill>
              </a:rPr>
              <a:t>CHALLENGES</a:t>
            </a:r>
            <a:r>
              <a:rPr lang="en-US" sz="1400" b="1" dirty="0" smtClean="0">
                <a:solidFill>
                  <a:schemeClr val="bg1"/>
                </a:solidFill>
              </a:rPr>
              <a:t>:</a:t>
            </a:r>
          </a:p>
          <a:p>
            <a:endParaRPr lang="en-US" sz="1400" b="1" dirty="0" smtClean="0">
              <a:solidFill>
                <a:schemeClr val="bg1"/>
              </a:solidFill>
            </a:endParaRPr>
          </a:p>
          <a:p>
            <a:r>
              <a:rPr lang="en-US" sz="1400" b="1" dirty="0" smtClean="0">
                <a:solidFill>
                  <a:schemeClr val="bg1"/>
                </a:solidFill>
              </a:rPr>
              <a:t>    High quality </a:t>
            </a:r>
            <a:r>
              <a:rPr lang="en-US" sz="1400" b="1" dirty="0" err="1" smtClean="0">
                <a:solidFill>
                  <a:schemeClr val="bg1"/>
                </a:solidFill>
              </a:rPr>
              <a:t>graphene</a:t>
            </a:r>
            <a:r>
              <a:rPr lang="en-US" sz="1400" b="1" dirty="0" smtClean="0">
                <a:solidFill>
                  <a:schemeClr val="bg1"/>
                </a:solidFill>
              </a:rPr>
              <a:t> </a:t>
            </a:r>
            <a:r>
              <a:rPr lang="en-US" sz="1400" b="1" dirty="0" err="1" smtClean="0">
                <a:solidFill>
                  <a:schemeClr val="bg1"/>
                </a:solidFill>
              </a:rPr>
              <a:t>epitaxy</a:t>
            </a:r>
            <a:endParaRPr lang="en-US" sz="1400" b="1" dirty="0" smtClean="0">
              <a:solidFill>
                <a:schemeClr val="bg1"/>
              </a:solidFill>
            </a:endParaRPr>
          </a:p>
          <a:p>
            <a:endParaRPr lang="en-US" sz="1400" b="1" dirty="0" smtClean="0">
              <a:solidFill>
                <a:schemeClr val="bg1"/>
              </a:solidFill>
            </a:endParaRPr>
          </a:p>
          <a:p>
            <a:r>
              <a:rPr lang="en-US" sz="1400" b="1" dirty="0" smtClean="0">
                <a:solidFill>
                  <a:schemeClr val="bg1"/>
                </a:solidFill>
              </a:rPr>
              <a:t>    Properly designed G-channel RF-FETs</a:t>
            </a:r>
          </a:p>
          <a:p>
            <a:r>
              <a:rPr lang="en-US" sz="1400" b="1" dirty="0" smtClean="0">
                <a:solidFill>
                  <a:schemeClr val="bg1"/>
                </a:solidFill>
              </a:rPr>
              <a:t>           Si-compatible process flow</a:t>
            </a:r>
          </a:p>
        </p:txBody>
      </p:sp>
      <p:sp>
        <p:nvSpPr>
          <p:cNvPr id="15" name="TextBox 14"/>
          <p:cNvSpPr txBox="1"/>
          <p:nvPr/>
        </p:nvSpPr>
        <p:spPr>
          <a:xfrm>
            <a:off x="6781800" y="5867400"/>
            <a:ext cx="2108269" cy="646331"/>
          </a:xfrm>
          <a:prstGeom prst="rect">
            <a:avLst/>
          </a:prstGeom>
          <a:noFill/>
        </p:spPr>
        <p:txBody>
          <a:bodyPr wrap="none" rtlCol="0">
            <a:spAutoFit/>
          </a:bodyPr>
          <a:lstStyle/>
          <a:p>
            <a:r>
              <a:rPr lang="en-US" dirty="0" smtClean="0">
                <a:solidFill>
                  <a:schemeClr val="bg1"/>
                </a:solidFill>
              </a:rPr>
              <a:t>Low power high</a:t>
            </a:r>
          </a:p>
          <a:p>
            <a:r>
              <a:rPr lang="en-US" dirty="0" smtClean="0">
                <a:solidFill>
                  <a:schemeClr val="bg1"/>
                </a:solidFill>
              </a:rPr>
              <a:t>performance LNAs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96"/>
          <p:cNvSpPr>
            <a:spLocks noChangeArrowheads="1"/>
          </p:cNvSpPr>
          <p:nvPr/>
        </p:nvSpPr>
        <p:spPr bwMode="auto">
          <a:xfrm>
            <a:off x="5715000" y="3581400"/>
            <a:ext cx="2743200" cy="1905000"/>
          </a:xfrm>
          <a:prstGeom prst="rect">
            <a:avLst/>
          </a:prstGeom>
          <a:solidFill>
            <a:srgbClr val="969696"/>
          </a:solidFill>
          <a:ln w="9525">
            <a:noFill/>
            <a:miter lim="800000"/>
            <a:headEnd/>
            <a:tailEnd/>
          </a:ln>
        </p:spPr>
        <p:txBody>
          <a:bodyPr wrap="none" anchor="ctr"/>
          <a:lstStyle/>
          <a:p>
            <a:endParaRPr lang="en-US"/>
          </a:p>
        </p:txBody>
      </p:sp>
      <p:sp>
        <p:nvSpPr>
          <p:cNvPr id="39939" name="Rectangle 3"/>
          <p:cNvSpPr>
            <a:spLocks noGrp="1" noChangeArrowheads="1"/>
          </p:cNvSpPr>
          <p:nvPr>
            <p:ph type="title"/>
          </p:nvPr>
        </p:nvSpPr>
        <p:spPr/>
        <p:txBody>
          <a:bodyPr/>
          <a:lstStyle/>
          <a:p>
            <a:pPr eaLnBrk="1" hangingPunct="1">
              <a:defRPr/>
            </a:pPr>
            <a:r>
              <a:rPr lang="en-US" sz="3600"/>
              <a:t>STT-RAM</a:t>
            </a:r>
            <a:br>
              <a:rPr lang="en-US" sz="3600"/>
            </a:br>
            <a:r>
              <a:rPr lang="en-US" sz="2400"/>
              <a:t>PM: Dr. Devanand Shenoy</a:t>
            </a:r>
          </a:p>
        </p:txBody>
      </p:sp>
      <p:sp>
        <p:nvSpPr>
          <p:cNvPr id="13316" name="Rectangle 263"/>
          <p:cNvSpPr>
            <a:spLocks noChangeArrowheads="1"/>
          </p:cNvSpPr>
          <p:nvPr/>
        </p:nvSpPr>
        <p:spPr bwMode="auto">
          <a:xfrm>
            <a:off x="152400" y="1143000"/>
            <a:ext cx="8839200" cy="754063"/>
          </a:xfrm>
          <a:prstGeom prst="rect">
            <a:avLst/>
          </a:prstGeom>
          <a:gradFill rotWithShape="1">
            <a:gsLst>
              <a:gs pos="0">
                <a:srgbClr val="00185E"/>
              </a:gs>
              <a:gs pos="50000">
                <a:srgbClr val="0033CC"/>
              </a:gs>
              <a:gs pos="100000">
                <a:srgbClr val="00185E"/>
              </a:gs>
            </a:gsLst>
            <a:lin ang="5400000" scaled="1"/>
          </a:gradFill>
          <a:ln w="9525" algn="ctr">
            <a:noFill/>
            <a:miter lim="800000"/>
            <a:headEnd/>
            <a:tailEnd/>
          </a:ln>
        </p:spPr>
        <p:txBody>
          <a:bodyPr lIns="18288" rIns="18288">
            <a:spAutoFit/>
          </a:bodyPr>
          <a:lstStyle/>
          <a:p>
            <a:pPr indent="177800">
              <a:lnSpc>
                <a:spcPct val="90000"/>
              </a:lnSpc>
              <a:spcBef>
                <a:spcPct val="15000"/>
              </a:spcBef>
            </a:pPr>
            <a:r>
              <a:rPr lang="en-US" b="1">
                <a:solidFill>
                  <a:srgbClr val="FFFFFF"/>
                </a:solidFill>
                <a:cs typeface="Times New Roman" pitchFamily="18" charset="0"/>
              </a:rPr>
              <a:t>Exploit Spin Torque Transfer (STT) for switching nanomagnet orientation to create a non-volatile magnetic memory structure with power requirements 100x lower than SRAM and DRAM, and 100,000x lower than Flash memories</a:t>
            </a:r>
          </a:p>
        </p:txBody>
      </p:sp>
      <p:sp>
        <p:nvSpPr>
          <p:cNvPr id="13317" name="Rectangle 293"/>
          <p:cNvSpPr>
            <a:spLocks noChangeArrowheads="1"/>
          </p:cNvSpPr>
          <p:nvPr/>
        </p:nvSpPr>
        <p:spPr bwMode="auto">
          <a:xfrm>
            <a:off x="304800" y="2133600"/>
            <a:ext cx="3832225" cy="1366838"/>
          </a:xfrm>
          <a:prstGeom prst="rect">
            <a:avLst/>
          </a:prstGeom>
          <a:noFill/>
          <a:ln w="22225">
            <a:solidFill>
              <a:srgbClr val="008000"/>
            </a:solidFill>
            <a:miter lim="800000"/>
            <a:headEnd/>
            <a:tailEnd/>
          </a:ln>
        </p:spPr>
        <p:txBody>
          <a:bodyPr>
            <a:spAutoFit/>
          </a:bodyPr>
          <a:lstStyle/>
          <a:p>
            <a:pPr eaLnBrk="0" hangingPunct="0"/>
            <a:r>
              <a:rPr lang="en-US" b="1" dirty="0">
                <a:solidFill>
                  <a:srgbClr val="000066"/>
                </a:solidFill>
              </a:rPr>
              <a:t>Spin Torque Transfer:</a:t>
            </a:r>
          </a:p>
          <a:p>
            <a:pPr eaLnBrk="0" hangingPunct="0"/>
            <a:r>
              <a:rPr lang="en-US" dirty="0">
                <a:solidFill>
                  <a:srgbClr val="000000"/>
                </a:solidFill>
              </a:rPr>
              <a:t>A current spin polarized, by passing through a pinned layer, torques the magnetic moments of the Free layer and switches a memory bit</a:t>
            </a:r>
          </a:p>
        </p:txBody>
      </p:sp>
      <p:grpSp>
        <p:nvGrpSpPr>
          <p:cNvPr id="13318" name="Group 300"/>
          <p:cNvGrpSpPr>
            <a:grpSpLocks/>
          </p:cNvGrpSpPr>
          <p:nvPr/>
        </p:nvGrpSpPr>
        <p:grpSpPr bwMode="auto">
          <a:xfrm>
            <a:off x="0" y="3590925"/>
            <a:ext cx="4878388" cy="1819275"/>
            <a:chOff x="2424" y="1440"/>
            <a:chExt cx="3073" cy="1146"/>
          </a:xfrm>
        </p:grpSpPr>
        <p:sp>
          <p:nvSpPr>
            <p:cNvPr id="13353" name="AutoShape 294"/>
            <p:cNvSpPr>
              <a:spLocks noChangeArrowheads="1"/>
            </p:cNvSpPr>
            <p:nvPr/>
          </p:nvSpPr>
          <p:spPr bwMode="auto">
            <a:xfrm>
              <a:off x="2661" y="2096"/>
              <a:ext cx="93" cy="285"/>
            </a:xfrm>
            <a:prstGeom prst="upArrow">
              <a:avLst>
                <a:gd name="adj1" fmla="val 50000"/>
                <a:gd name="adj2" fmla="val 76613"/>
              </a:avLst>
            </a:prstGeom>
            <a:solidFill>
              <a:srgbClr val="0099CC"/>
            </a:solidFill>
            <a:ln w="9525">
              <a:solidFill>
                <a:srgbClr val="FFFFFF"/>
              </a:solidFill>
              <a:miter lim="800000"/>
              <a:headEnd/>
              <a:tailEnd/>
            </a:ln>
          </p:spPr>
          <p:txBody>
            <a:bodyPr vert="eaVert" wrap="none" anchor="ctr"/>
            <a:lstStyle/>
            <a:p>
              <a:endParaRPr lang="en-US"/>
            </a:p>
          </p:txBody>
        </p:sp>
        <p:sp>
          <p:nvSpPr>
            <p:cNvPr id="13354" name="Text Box 295"/>
            <p:cNvSpPr txBox="1">
              <a:spLocks noChangeArrowheads="1"/>
            </p:cNvSpPr>
            <p:nvPr/>
          </p:nvSpPr>
          <p:spPr bwMode="auto">
            <a:xfrm>
              <a:off x="2424" y="2122"/>
              <a:ext cx="378" cy="250"/>
            </a:xfrm>
            <a:prstGeom prst="rect">
              <a:avLst/>
            </a:prstGeom>
            <a:noFill/>
            <a:ln w="9525">
              <a:noFill/>
              <a:miter lim="800000"/>
              <a:headEnd/>
              <a:tailEnd/>
            </a:ln>
          </p:spPr>
          <p:txBody>
            <a:bodyPr>
              <a:spAutoFit/>
            </a:bodyPr>
            <a:lstStyle/>
            <a:p>
              <a:pPr>
                <a:spcBef>
                  <a:spcPct val="50000"/>
                </a:spcBef>
              </a:pPr>
              <a:r>
                <a:rPr lang="en-US" sz="2000">
                  <a:solidFill>
                    <a:srgbClr val="339933"/>
                  </a:solidFill>
                </a:rPr>
                <a:t>I</a:t>
              </a:r>
              <a:r>
                <a:rPr lang="en-US" sz="2000" baseline="-25000">
                  <a:solidFill>
                    <a:srgbClr val="339933"/>
                  </a:solidFill>
                </a:rPr>
                <a:t>c0</a:t>
              </a:r>
            </a:p>
          </p:txBody>
        </p:sp>
        <p:pic>
          <p:nvPicPr>
            <p:cNvPr id="13355" name="Picture 299"/>
            <p:cNvPicPr>
              <a:picLocks noChangeAspect="1" noChangeArrowheads="1"/>
            </p:cNvPicPr>
            <p:nvPr/>
          </p:nvPicPr>
          <p:blipFill>
            <a:blip r:embed="rId2"/>
            <a:srcRect/>
            <a:stretch>
              <a:fillRect/>
            </a:stretch>
          </p:blipFill>
          <p:spPr bwMode="auto">
            <a:xfrm>
              <a:off x="2736" y="1440"/>
              <a:ext cx="2761" cy="1146"/>
            </a:xfrm>
            <a:prstGeom prst="rect">
              <a:avLst/>
            </a:prstGeom>
            <a:noFill/>
            <a:ln w="9525">
              <a:noFill/>
              <a:miter lim="800000"/>
              <a:headEnd/>
              <a:tailEnd/>
            </a:ln>
          </p:spPr>
        </p:pic>
      </p:grpSp>
      <p:pic>
        <p:nvPicPr>
          <p:cNvPr id="13319" name="Picture 301" descr="Grandis logo 12-21 new black with tagline"/>
          <p:cNvPicPr>
            <a:picLocks noChangeAspect="1" noChangeArrowheads="1"/>
          </p:cNvPicPr>
          <p:nvPr/>
        </p:nvPicPr>
        <p:blipFill>
          <a:blip r:embed="rId3"/>
          <a:srcRect/>
          <a:stretch>
            <a:fillRect/>
          </a:stretch>
        </p:blipFill>
        <p:spPr bwMode="auto">
          <a:xfrm>
            <a:off x="0" y="6245225"/>
            <a:ext cx="1508125" cy="612775"/>
          </a:xfrm>
          <a:prstGeom prst="rect">
            <a:avLst/>
          </a:prstGeom>
          <a:noFill/>
          <a:ln w="9525">
            <a:noFill/>
            <a:miter lim="800000"/>
            <a:headEnd/>
            <a:tailEnd/>
          </a:ln>
        </p:spPr>
      </p:pic>
      <p:sp>
        <p:nvSpPr>
          <p:cNvPr id="13320" name="Text Box 64"/>
          <p:cNvSpPr txBox="1">
            <a:spLocks noChangeArrowheads="1"/>
          </p:cNvSpPr>
          <p:nvPr/>
        </p:nvSpPr>
        <p:spPr bwMode="auto">
          <a:xfrm>
            <a:off x="269875" y="5638800"/>
            <a:ext cx="8645525" cy="641350"/>
          </a:xfrm>
          <a:prstGeom prst="rect">
            <a:avLst/>
          </a:prstGeom>
          <a:gradFill rotWithShape="1">
            <a:gsLst>
              <a:gs pos="0">
                <a:srgbClr val="002F5E"/>
              </a:gs>
              <a:gs pos="50000">
                <a:srgbClr val="0066CC"/>
              </a:gs>
              <a:gs pos="100000">
                <a:srgbClr val="002F5E"/>
              </a:gs>
            </a:gsLst>
            <a:lin ang="5400000" scaled="1"/>
          </a:gradFill>
          <a:ln w="9525">
            <a:noFill/>
            <a:miter lim="800000"/>
            <a:headEnd/>
            <a:tailEnd/>
          </a:ln>
        </p:spPr>
        <p:txBody>
          <a:bodyPr>
            <a:spAutoFit/>
          </a:bodyPr>
          <a:lstStyle/>
          <a:p>
            <a:pPr algn="ctr" eaLnBrk="0" hangingPunct="0"/>
            <a:r>
              <a:rPr lang="en-US" b="1" u="sng">
                <a:solidFill>
                  <a:srgbClr val="FFFFFF"/>
                </a:solidFill>
              </a:rPr>
              <a:t>Universal</a:t>
            </a:r>
            <a:r>
              <a:rPr lang="en-US" b="1">
                <a:solidFill>
                  <a:srgbClr val="FFFFFF"/>
                </a:solidFill>
              </a:rPr>
              <a:t> non-volatile magnetic memory with all the advantages and </a:t>
            </a:r>
            <a:r>
              <a:rPr lang="en-US" b="1" u="sng">
                <a:solidFill>
                  <a:srgbClr val="FFFFFF"/>
                </a:solidFill>
              </a:rPr>
              <a:t>none</a:t>
            </a:r>
            <a:r>
              <a:rPr lang="en-US" b="1">
                <a:solidFill>
                  <a:srgbClr val="FFFFFF"/>
                </a:solidFill>
              </a:rPr>
              <a:t> of the drawbacks of conventional semiconductor memories</a:t>
            </a:r>
          </a:p>
        </p:txBody>
      </p:sp>
      <p:graphicFrame>
        <p:nvGraphicFramePr>
          <p:cNvPr id="40331" name="Group 395"/>
          <p:cNvGraphicFramePr>
            <a:graphicFrameLocks noGrp="1"/>
          </p:cNvGraphicFramePr>
          <p:nvPr/>
        </p:nvGraphicFramePr>
        <p:xfrm>
          <a:off x="5638800" y="3505200"/>
          <a:ext cx="2743200" cy="1920240"/>
        </p:xfrm>
        <a:graphic>
          <a:graphicData uri="http://schemas.openxmlformats.org/drawingml/2006/table">
            <a:tbl>
              <a:tblPr/>
              <a:tblGrid>
                <a:gridCol w="1524000"/>
                <a:gridCol w="1219200"/>
              </a:tblGrid>
              <a:tr h="18097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endParaRPr kumimoji="0" lang="en-US" sz="1200" b="0"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Program Goal</a:t>
                      </a:r>
                    </a:p>
                  </a:txBody>
                  <a:tcPr anchor="ctr" horzOverflow="overflow">
                    <a:lnL w="12700" cap="flat" cmpd="sng" algn="ctr">
                      <a:solidFill>
                        <a:srgbClr val="000000"/>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Write Energy</a:t>
                      </a:r>
                      <a:endParaRPr kumimoji="0" lang="en-US" sz="1200" b="1" i="0" u="none" strike="noStrike" cap="none" normalizeH="0" baseline="30000" smtClean="0">
                        <a:ln>
                          <a:noFill/>
                        </a:ln>
                        <a:solidFill>
                          <a:srgbClr val="000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0.06 pJ/bit</a:t>
                      </a:r>
                    </a:p>
                  </a:txBody>
                  <a:tcPr anchor="ctr" horzOverflow="overflow">
                    <a:lnL w="12700" cap="flat" cmpd="sng" algn="ctr">
                      <a:solidFill>
                        <a:srgbClr val="000000"/>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Write/Read Speed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5 ns/bit</a:t>
                      </a:r>
                    </a:p>
                  </a:txBody>
                  <a:tcPr anchor="ctr" horzOverflow="overflow">
                    <a:lnL w="12700" cap="flat" cmpd="sng" algn="ctr">
                      <a:solidFill>
                        <a:srgbClr val="000000"/>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Cell Area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0.12  µm</a:t>
                      </a:r>
                      <a:r>
                        <a:rPr kumimoji="0" lang="en-US" sz="1200" b="0" i="0" u="none" strike="noStrike" cap="none" normalizeH="0" baseline="30000" smtClean="0">
                          <a:ln>
                            <a:noFill/>
                          </a:ln>
                          <a:solidFill>
                            <a:srgbClr val="000000"/>
                          </a:solidFill>
                          <a:effectLst/>
                          <a:latin typeface="Arial" pitchFamily="34" charset="0"/>
                          <a:cs typeface="Arial" pitchFamily="34" charset="0"/>
                        </a:rPr>
                        <a:t>2</a:t>
                      </a:r>
                    </a:p>
                  </a:txBody>
                  <a:tcPr anchor="ctr" horzOverflow="overflow">
                    <a:lnL w="12700" cap="flat" cmpd="sng" algn="ctr">
                      <a:solidFill>
                        <a:srgbClr val="000000"/>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Thermal stability</a:t>
                      </a:r>
                      <a:endParaRPr kumimoji="0" lang="el-GR" sz="12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80</a:t>
                      </a:r>
                    </a:p>
                  </a:txBody>
                  <a:tcPr anchor="ctr" horzOverflow="overflow">
                    <a:lnL w="12700" cap="flat" cmpd="sng" algn="ctr">
                      <a:solidFill>
                        <a:srgbClr val="000000"/>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Endurance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3X10</a:t>
                      </a:r>
                      <a:r>
                        <a:rPr kumimoji="0" lang="en-US" sz="1200" b="0" i="0" u="none" strike="noStrike" cap="none" normalizeH="0" baseline="30000" smtClean="0">
                          <a:ln>
                            <a:noFill/>
                          </a:ln>
                          <a:solidFill>
                            <a:srgbClr val="000000"/>
                          </a:solidFill>
                          <a:effectLst/>
                          <a:latin typeface="Arial" pitchFamily="34" charset="0"/>
                          <a:cs typeface="Arial" pitchFamily="34" charset="0"/>
                        </a:rPr>
                        <a:t>16 </a:t>
                      </a:r>
                      <a:r>
                        <a:rPr kumimoji="0" lang="en-US" sz="1200" b="0" i="0" u="none" strike="noStrike" cap="none" normalizeH="0" baseline="0" smtClean="0">
                          <a:ln>
                            <a:noFill/>
                          </a:ln>
                          <a:solidFill>
                            <a:srgbClr val="000000"/>
                          </a:solidFill>
                          <a:effectLst/>
                          <a:latin typeface="Arial" pitchFamily="34" charset="0"/>
                          <a:cs typeface="Arial" pitchFamily="34" charset="0"/>
                        </a:rPr>
                        <a:t>(cycles)</a:t>
                      </a:r>
                    </a:p>
                  </a:txBody>
                  <a:tcPr anchor="ctr" horzOverflow="overflow">
                    <a:lnL w="12700" cap="flat" cmpd="sng" algn="ctr">
                      <a:solidFill>
                        <a:srgbClr val="000000"/>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pPr>
                      <a:endParaRPr kumimoji="0" lang="en-US" sz="12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 MB memory</a:t>
                      </a:r>
                    </a:p>
                  </a:txBody>
                  <a:tcPr anchor="ctr" horzOverflow="overflow">
                    <a:lnL w="12700" cap="flat" cmpd="sng" algn="ctr">
                      <a:solidFill>
                        <a:srgbClr val="000000"/>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grpSp>
        <p:nvGrpSpPr>
          <p:cNvPr id="13347" name="Group 394"/>
          <p:cNvGrpSpPr>
            <a:grpSpLocks/>
          </p:cNvGrpSpPr>
          <p:nvPr/>
        </p:nvGrpSpPr>
        <p:grpSpPr bwMode="auto">
          <a:xfrm>
            <a:off x="4800600" y="2133600"/>
            <a:ext cx="3962400" cy="1162050"/>
            <a:chOff x="3024" y="1488"/>
            <a:chExt cx="2496" cy="732"/>
          </a:xfrm>
        </p:grpSpPr>
        <p:pic>
          <p:nvPicPr>
            <p:cNvPr id="13349" name="Picture 4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16" y="1488"/>
              <a:ext cx="1104" cy="718"/>
            </a:xfrm>
            <a:prstGeom prst="rect">
              <a:avLst/>
            </a:prstGeom>
            <a:noFill/>
            <a:ln w="9525">
              <a:noFill/>
              <a:miter lim="800000"/>
              <a:headEnd/>
              <a:tailEnd/>
            </a:ln>
          </p:spPr>
        </p:pic>
        <p:pic>
          <p:nvPicPr>
            <p:cNvPr id="13350" name="Picture 16" descr="get_file">
              <a:hlinkClick r:id="rId5"/>
            </p:cNvPr>
            <p:cNvPicPr>
              <a:picLocks noChangeAspect="1" noChangeArrowheads="1"/>
            </p:cNvPicPr>
            <p:nvPr/>
          </p:nvPicPr>
          <p:blipFill>
            <a:blip r:embed="rId6"/>
            <a:srcRect/>
            <a:stretch>
              <a:fillRect/>
            </a:stretch>
          </p:blipFill>
          <p:spPr bwMode="auto">
            <a:xfrm>
              <a:off x="3024" y="1584"/>
              <a:ext cx="816" cy="636"/>
            </a:xfrm>
            <a:prstGeom prst="rect">
              <a:avLst/>
            </a:prstGeom>
            <a:noFill/>
            <a:ln w="9525">
              <a:noFill/>
              <a:miter lim="800000"/>
              <a:headEnd/>
              <a:tailEnd/>
            </a:ln>
          </p:spPr>
        </p:pic>
        <p:sp>
          <p:nvSpPr>
            <p:cNvPr id="13351" name="Line 17"/>
            <p:cNvSpPr>
              <a:spLocks noChangeShapeType="1"/>
            </p:cNvSpPr>
            <p:nvPr/>
          </p:nvSpPr>
          <p:spPr bwMode="auto">
            <a:xfrm flipV="1">
              <a:off x="3648" y="1584"/>
              <a:ext cx="768" cy="240"/>
            </a:xfrm>
            <a:prstGeom prst="line">
              <a:avLst/>
            </a:prstGeom>
            <a:noFill/>
            <a:ln w="38100">
              <a:solidFill>
                <a:srgbClr val="009900"/>
              </a:solidFill>
              <a:round/>
              <a:headEnd/>
              <a:tailEnd/>
            </a:ln>
          </p:spPr>
          <p:txBody>
            <a:bodyPr/>
            <a:lstStyle/>
            <a:p>
              <a:endParaRPr lang="en-US"/>
            </a:p>
          </p:txBody>
        </p:sp>
        <p:sp>
          <p:nvSpPr>
            <p:cNvPr id="13352" name="Line 18"/>
            <p:cNvSpPr>
              <a:spLocks noChangeShapeType="1"/>
            </p:cNvSpPr>
            <p:nvPr/>
          </p:nvSpPr>
          <p:spPr bwMode="auto">
            <a:xfrm>
              <a:off x="3648" y="1872"/>
              <a:ext cx="768" cy="288"/>
            </a:xfrm>
            <a:prstGeom prst="line">
              <a:avLst/>
            </a:prstGeom>
            <a:noFill/>
            <a:ln w="38100">
              <a:solidFill>
                <a:srgbClr val="009900"/>
              </a:solidFill>
              <a:round/>
              <a:headEnd/>
              <a:tailEnd/>
            </a:ln>
          </p:spPr>
          <p:txBody>
            <a:bodyPr/>
            <a:lstStyle/>
            <a:p>
              <a:endParaRPr lang="en-US"/>
            </a:p>
          </p:txBody>
        </p:sp>
      </p:grpSp>
      <p:pic>
        <p:nvPicPr>
          <p:cNvPr id="13348" name="Picture 17" descr="shenoy.jpg"/>
          <p:cNvPicPr>
            <a:picLocks noChangeAspect="1"/>
          </p:cNvPicPr>
          <p:nvPr/>
        </p:nvPicPr>
        <p:blipFill>
          <a:blip r:embed="rId7"/>
          <a:srcRect b="13295"/>
          <a:stretch>
            <a:fillRect/>
          </a:stretch>
        </p:blipFill>
        <p:spPr bwMode="auto">
          <a:xfrm>
            <a:off x="8037513" y="76200"/>
            <a:ext cx="817562" cy="914400"/>
          </a:xfrm>
          <a:prstGeom prst="rect">
            <a:avLst/>
          </a:prstGeom>
          <a:noFill/>
          <a:ln w="9525">
            <a:noFill/>
            <a:miter lim="800000"/>
            <a:headEnd/>
            <a:tailEnd/>
          </a:ln>
        </p:spPr>
      </p:pic>
      <p:sp>
        <p:nvSpPr>
          <p:cNvPr id="19" name="TextBox 18"/>
          <p:cNvSpPr txBox="1"/>
          <p:nvPr/>
        </p:nvSpPr>
        <p:spPr>
          <a:xfrm>
            <a:off x="0" y="3657600"/>
            <a:ext cx="646331" cy="369332"/>
          </a:xfrm>
          <a:prstGeom prst="rect">
            <a:avLst/>
          </a:prstGeom>
          <a:noFill/>
        </p:spPr>
        <p:txBody>
          <a:bodyPr wrap="none" rtlCol="0">
            <a:spAutoFit/>
          </a:bodyPr>
          <a:lstStyle/>
          <a:p>
            <a:r>
              <a:rPr lang="en-US" b="1" dirty="0" smtClean="0">
                <a:solidFill>
                  <a:schemeClr val="bg1"/>
                </a:solidFill>
              </a:rPr>
              <a:t>MTJ</a:t>
            </a:r>
            <a:endParaRPr lang="en-US" b="1" dirty="0">
              <a:solidFill>
                <a:schemeClr val="bg1"/>
              </a:solidFill>
            </a:endParaRPr>
          </a:p>
        </p:txBody>
      </p:sp>
      <p:sp>
        <p:nvSpPr>
          <p:cNvPr id="20" name="TextBox 19"/>
          <p:cNvSpPr txBox="1"/>
          <p:nvPr/>
        </p:nvSpPr>
        <p:spPr>
          <a:xfrm>
            <a:off x="1676400" y="6457890"/>
            <a:ext cx="899605" cy="400110"/>
          </a:xfrm>
          <a:prstGeom prst="rect">
            <a:avLst/>
          </a:prstGeom>
          <a:noFill/>
        </p:spPr>
        <p:txBody>
          <a:bodyPr wrap="none" rtlCol="0">
            <a:spAutoFit/>
          </a:bodyPr>
          <a:lstStyle/>
          <a:p>
            <a:r>
              <a:rPr lang="en-US" sz="2000" b="1" dirty="0" smtClean="0">
                <a:solidFill>
                  <a:schemeClr val="bg1"/>
                </a:solidFill>
              </a:rPr>
              <a:t>UCLA</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0"/>
            <a:ext cx="7488238" cy="873125"/>
          </a:xfrm>
        </p:spPr>
        <p:txBody>
          <a:bodyPr/>
          <a:lstStyle/>
          <a:p>
            <a:pPr eaLnBrk="1" hangingPunct="1">
              <a:defRPr/>
            </a:pPr>
            <a:r>
              <a:rPr lang="en-US" dirty="0" smtClean="0"/>
              <a:t>3-Dimensional Integrated </a:t>
            </a:r>
            <a:br>
              <a:rPr lang="en-US" dirty="0" smtClean="0"/>
            </a:br>
            <a:r>
              <a:rPr lang="en-US" dirty="0" smtClean="0"/>
              <a:t>Circuits (3DIC)</a:t>
            </a:r>
            <a:endParaRPr lang="en-US" dirty="0"/>
          </a:p>
        </p:txBody>
      </p:sp>
      <p:sp>
        <p:nvSpPr>
          <p:cNvPr id="14339" name="Slide Number Placeholder 3"/>
          <p:cNvSpPr>
            <a:spLocks noGrp="1"/>
          </p:cNvSpPr>
          <p:nvPr>
            <p:ph type="sldNum" sz="quarter" idx="12"/>
          </p:nvPr>
        </p:nvSpPr>
        <p:spPr>
          <a:noFill/>
        </p:spPr>
        <p:txBody>
          <a:bodyPr/>
          <a:lstStyle/>
          <a:p>
            <a:fld id="{8F15C94A-90F4-4D60-9C8D-FEBF0106EC79}" type="slidenum">
              <a:rPr lang="en-US" smtClean="0"/>
              <a:pPr/>
              <a:t>12</a:t>
            </a:fld>
            <a:endParaRPr lang="en-US" smtClean="0"/>
          </a:p>
        </p:txBody>
      </p:sp>
      <p:pic>
        <p:nvPicPr>
          <p:cNvPr id="14340" name="Picture 4" descr="3DIC_Logo.jpg"/>
          <p:cNvPicPr>
            <a:picLocks noChangeAspect="1"/>
          </p:cNvPicPr>
          <p:nvPr/>
        </p:nvPicPr>
        <p:blipFill>
          <a:blip r:embed="rId2"/>
          <a:srcRect/>
          <a:stretch>
            <a:fillRect/>
          </a:stretch>
        </p:blipFill>
        <p:spPr bwMode="auto">
          <a:xfrm>
            <a:off x="392113" y="1273175"/>
            <a:ext cx="1066800" cy="1066800"/>
          </a:xfrm>
          <a:prstGeom prst="rect">
            <a:avLst/>
          </a:prstGeom>
          <a:noFill/>
          <a:ln w="28575">
            <a:solidFill>
              <a:srgbClr val="FF0000"/>
            </a:solidFill>
            <a:miter lim="800000"/>
            <a:headEnd/>
            <a:tailEnd/>
          </a:ln>
        </p:spPr>
      </p:pic>
      <p:sp>
        <p:nvSpPr>
          <p:cNvPr id="14341" name="Rectangle 5"/>
          <p:cNvSpPr>
            <a:spLocks noChangeArrowheads="1"/>
          </p:cNvSpPr>
          <p:nvPr/>
        </p:nvSpPr>
        <p:spPr bwMode="auto">
          <a:xfrm>
            <a:off x="358775" y="2549525"/>
            <a:ext cx="4572000" cy="1816100"/>
          </a:xfrm>
          <a:prstGeom prst="rect">
            <a:avLst/>
          </a:prstGeom>
          <a:noFill/>
          <a:ln w="9525">
            <a:noFill/>
            <a:miter lim="800000"/>
            <a:headEnd/>
            <a:tailEnd/>
          </a:ln>
        </p:spPr>
        <p:txBody>
          <a:bodyPr>
            <a:spAutoFit/>
          </a:bodyPr>
          <a:lstStyle/>
          <a:p>
            <a:r>
              <a:rPr lang="en-US" sz="1400" b="1" u="sng" dirty="0">
                <a:solidFill>
                  <a:srgbClr val="000099"/>
                </a:solidFill>
              </a:rPr>
              <a:t>Goal:</a:t>
            </a:r>
            <a:r>
              <a:rPr lang="en-US" sz="1400" dirty="0">
                <a:solidFill>
                  <a:srgbClr val="000099"/>
                </a:solidFill>
              </a:rPr>
              <a:t> </a:t>
            </a:r>
          </a:p>
          <a:p>
            <a:r>
              <a:rPr lang="en-US" sz="1400" dirty="0">
                <a:solidFill>
                  <a:srgbClr val="000099"/>
                </a:solidFill>
              </a:rPr>
              <a:t>Develop 3DIC </a:t>
            </a:r>
            <a:r>
              <a:rPr lang="en-US" sz="1400" u="sng" dirty="0">
                <a:solidFill>
                  <a:srgbClr val="000099"/>
                </a:solidFill>
              </a:rPr>
              <a:t>fabrication technologies and CAD tools </a:t>
            </a:r>
            <a:r>
              <a:rPr lang="en-US" sz="1400" dirty="0">
                <a:solidFill>
                  <a:srgbClr val="000099"/>
                </a:solidFill>
              </a:rPr>
              <a:t>enabling high density vertical interconnections</a:t>
            </a:r>
          </a:p>
          <a:p>
            <a:endParaRPr lang="en-US" sz="1400" dirty="0">
              <a:solidFill>
                <a:srgbClr val="000099"/>
              </a:solidFill>
            </a:endParaRPr>
          </a:p>
          <a:p>
            <a:r>
              <a:rPr lang="en-US" sz="1400" b="1" u="sng" dirty="0">
                <a:solidFill>
                  <a:srgbClr val="000099"/>
                </a:solidFill>
              </a:rPr>
              <a:t>Methods</a:t>
            </a:r>
            <a:r>
              <a:rPr lang="en-US" sz="1400" b="1" dirty="0">
                <a:solidFill>
                  <a:srgbClr val="000099"/>
                </a:solidFill>
              </a:rPr>
              <a:t>:</a:t>
            </a:r>
            <a:endParaRPr lang="en-US" sz="1400" dirty="0">
              <a:solidFill>
                <a:srgbClr val="000099"/>
              </a:solidFill>
            </a:endParaRPr>
          </a:p>
          <a:p>
            <a:r>
              <a:rPr lang="en-US" sz="1400" dirty="0">
                <a:solidFill>
                  <a:srgbClr val="000099"/>
                </a:solidFill>
              </a:rPr>
              <a:t>3D packaging stacks, wafer-to-wafer bonding, monolithic 3D growth, 3D via technology, CAD tool development</a:t>
            </a:r>
            <a:endParaRPr lang="en-US" sz="1400" dirty="0"/>
          </a:p>
        </p:txBody>
      </p:sp>
      <p:pic>
        <p:nvPicPr>
          <p:cNvPr id="14342" name="Picture 6" descr="Picture0004.png"/>
          <p:cNvPicPr>
            <a:picLocks noChangeAspect="1"/>
          </p:cNvPicPr>
          <p:nvPr/>
        </p:nvPicPr>
        <p:blipFill>
          <a:blip r:embed="rId3"/>
          <a:srcRect/>
          <a:stretch>
            <a:fillRect/>
          </a:stretch>
        </p:blipFill>
        <p:spPr bwMode="auto">
          <a:xfrm>
            <a:off x="304800" y="4724400"/>
            <a:ext cx="1544637" cy="1970087"/>
          </a:xfrm>
          <a:prstGeom prst="rect">
            <a:avLst/>
          </a:prstGeom>
          <a:noFill/>
          <a:ln w="9525">
            <a:noFill/>
            <a:miter lim="800000"/>
            <a:headEnd/>
            <a:tailEnd/>
          </a:ln>
        </p:spPr>
      </p:pic>
      <p:pic>
        <p:nvPicPr>
          <p:cNvPr id="14343" name="Picture 8" descr="Picture0016.png"/>
          <p:cNvPicPr>
            <a:picLocks noChangeAspect="1"/>
          </p:cNvPicPr>
          <p:nvPr/>
        </p:nvPicPr>
        <p:blipFill>
          <a:blip r:embed="rId4"/>
          <a:srcRect/>
          <a:stretch>
            <a:fillRect/>
          </a:stretch>
        </p:blipFill>
        <p:spPr bwMode="auto">
          <a:xfrm>
            <a:off x="5562600" y="1143000"/>
            <a:ext cx="2841625" cy="1970087"/>
          </a:xfrm>
          <a:prstGeom prst="rect">
            <a:avLst/>
          </a:prstGeom>
          <a:noFill/>
          <a:ln w="9525">
            <a:noFill/>
            <a:miter lim="800000"/>
            <a:headEnd/>
            <a:tailEnd/>
          </a:ln>
        </p:spPr>
      </p:pic>
      <p:sp>
        <p:nvSpPr>
          <p:cNvPr id="14344" name="Rectangle 9"/>
          <p:cNvSpPr>
            <a:spLocks noChangeArrowheads="1"/>
          </p:cNvSpPr>
          <p:nvPr/>
        </p:nvSpPr>
        <p:spPr bwMode="auto">
          <a:xfrm>
            <a:off x="5105400" y="2971800"/>
            <a:ext cx="3854450" cy="1168400"/>
          </a:xfrm>
          <a:prstGeom prst="rect">
            <a:avLst/>
          </a:prstGeom>
          <a:noFill/>
          <a:ln w="9525">
            <a:noFill/>
            <a:miter lim="800000"/>
            <a:headEnd/>
            <a:tailEnd/>
          </a:ln>
        </p:spPr>
        <p:txBody>
          <a:bodyPr>
            <a:spAutoFit/>
          </a:bodyPr>
          <a:lstStyle/>
          <a:p>
            <a:r>
              <a:rPr lang="en-US" sz="1400" b="1" u="sng" dirty="0">
                <a:solidFill>
                  <a:schemeClr val="bg1"/>
                </a:solidFill>
              </a:rPr>
              <a:t>Impact</a:t>
            </a:r>
            <a:r>
              <a:rPr lang="en-US" sz="1400" b="1" dirty="0">
                <a:solidFill>
                  <a:schemeClr val="bg1"/>
                </a:solidFill>
              </a:rPr>
              <a:t>:</a:t>
            </a:r>
          </a:p>
          <a:p>
            <a:r>
              <a:rPr lang="en-US" sz="1400" b="1" dirty="0">
                <a:solidFill>
                  <a:schemeClr val="bg1"/>
                </a:solidFill>
              </a:rPr>
              <a:t>3D technologies enable novel architectures with </a:t>
            </a:r>
            <a:r>
              <a:rPr lang="en-US" sz="1400" b="1" u="sng" dirty="0">
                <a:solidFill>
                  <a:schemeClr val="bg1"/>
                </a:solidFill>
              </a:rPr>
              <a:t>high bandwidth and low latency </a:t>
            </a:r>
            <a:r>
              <a:rPr lang="en-US" sz="1400" b="1" dirty="0">
                <a:solidFill>
                  <a:schemeClr val="bg1"/>
                </a:solidFill>
              </a:rPr>
              <a:t>for improved digital performance and lower power</a:t>
            </a:r>
          </a:p>
        </p:txBody>
      </p:sp>
      <p:pic>
        <p:nvPicPr>
          <p:cNvPr id="14345" name="Picture 35" descr="fritze"/>
          <p:cNvPicPr>
            <a:picLocks noChangeAspect="1" noChangeArrowheads="1"/>
          </p:cNvPicPr>
          <p:nvPr/>
        </p:nvPicPr>
        <p:blipFill>
          <a:blip r:embed="rId5"/>
          <a:srcRect b="13567"/>
          <a:stretch>
            <a:fillRect/>
          </a:stretch>
        </p:blipFill>
        <p:spPr bwMode="auto">
          <a:xfrm>
            <a:off x="7929563" y="0"/>
            <a:ext cx="865187" cy="909638"/>
          </a:xfrm>
          <a:prstGeom prst="rect">
            <a:avLst/>
          </a:prstGeom>
          <a:noFill/>
          <a:ln w="9525">
            <a:noFill/>
            <a:miter lim="800000"/>
            <a:headEnd/>
            <a:tailEnd/>
          </a:ln>
        </p:spPr>
      </p:pic>
      <p:pic>
        <p:nvPicPr>
          <p:cNvPr id="14346" name="Picture 12" descr="Picture0005.png"/>
          <p:cNvPicPr>
            <a:picLocks noChangeAspect="1"/>
          </p:cNvPicPr>
          <p:nvPr/>
        </p:nvPicPr>
        <p:blipFill>
          <a:blip r:embed="rId6"/>
          <a:srcRect/>
          <a:stretch>
            <a:fillRect/>
          </a:stretch>
        </p:blipFill>
        <p:spPr bwMode="auto">
          <a:xfrm>
            <a:off x="2286000" y="4724400"/>
            <a:ext cx="2427288" cy="1482725"/>
          </a:xfrm>
          <a:prstGeom prst="rect">
            <a:avLst/>
          </a:prstGeom>
          <a:noFill/>
          <a:ln w="9525">
            <a:noFill/>
            <a:miter lim="800000"/>
            <a:headEnd/>
            <a:tailEnd/>
          </a:ln>
        </p:spPr>
      </p:pic>
      <p:sp>
        <p:nvSpPr>
          <p:cNvPr id="11" name="TextBox 10"/>
          <p:cNvSpPr txBox="1"/>
          <p:nvPr/>
        </p:nvSpPr>
        <p:spPr>
          <a:xfrm>
            <a:off x="5257800" y="4876800"/>
            <a:ext cx="1276311" cy="338554"/>
          </a:xfrm>
          <a:prstGeom prst="rect">
            <a:avLst/>
          </a:prstGeom>
          <a:noFill/>
        </p:spPr>
        <p:txBody>
          <a:bodyPr wrap="none" rtlCol="0">
            <a:spAutoFit/>
          </a:bodyPr>
          <a:lstStyle/>
          <a:p>
            <a:r>
              <a:rPr lang="en-US" sz="1600" b="1" dirty="0" smtClean="0">
                <a:solidFill>
                  <a:schemeClr val="bg1"/>
                </a:solidFill>
              </a:rPr>
              <a:t>“</a:t>
            </a:r>
            <a:r>
              <a:rPr lang="en-US" sz="1600" b="1" dirty="0" err="1" smtClean="0">
                <a:solidFill>
                  <a:schemeClr val="bg1"/>
                </a:solidFill>
              </a:rPr>
              <a:t>HiBESST</a:t>
            </a:r>
            <a:r>
              <a:rPr lang="en-US" sz="1600" b="1" dirty="0" smtClean="0">
                <a:solidFill>
                  <a:schemeClr val="bg1"/>
                </a:solidFill>
              </a:rPr>
              <a:t>”</a:t>
            </a:r>
            <a:endParaRPr lang="en-US" sz="1600" b="1" dirty="0">
              <a:solidFill>
                <a:schemeClr val="bg1"/>
              </a:solidFill>
            </a:endParaRPr>
          </a:p>
        </p:txBody>
      </p:sp>
      <p:sp>
        <p:nvSpPr>
          <p:cNvPr id="13" name="Rectangle 12"/>
          <p:cNvSpPr/>
          <p:nvPr/>
        </p:nvSpPr>
        <p:spPr>
          <a:xfrm>
            <a:off x="5257800" y="4495800"/>
            <a:ext cx="1295400" cy="1143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3847306" y="5600700"/>
            <a:ext cx="2515394"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4343400"/>
            <a:ext cx="4038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57800" y="5715000"/>
            <a:ext cx="3300904" cy="1200329"/>
          </a:xfrm>
          <a:prstGeom prst="rect">
            <a:avLst/>
          </a:prstGeom>
          <a:noFill/>
        </p:spPr>
        <p:txBody>
          <a:bodyPr wrap="none" rtlCol="0">
            <a:spAutoFit/>
          </a:bodyPr>
          <a:lstStyle/>
          <a:p>
            <a:r>
              <a:rPr lang="en-US" i="1" dirty="0" smtClean="0">
                <a:solidFill>
                  <a:schemeClr val="bg1"/>
                </a:solidFill>
              </a:rPr>
              <a:t>Explore limits of electronic BW</a:t>
            </a:r>
          </a:p>
          <a:p>
            <a:r>
              <a:rPr lang="en-US" i="1" dirty="0" smtClean="0">
                <a:solidFill>
                  <a:schemeClr val="bg1"/>
                </a:solidFill>
              </a:rPr>
              <a:t>for high speed communication</a:t>
            </a:r>
          </a:p>
          <a:p>
            <a:endParaRPr lang="en-US" i="1" dirty="0" smtClean="0">
              <a:solidFill>
                <a:schemeClr val="bg1"/>
              </a:solidFill>
            </a:endParaRPr>
          </a:p>
          <a:p>
            <a:r>
              <a:rPr lang="en-US" i="1" dirty="0" smtClean="0">
                <a:solidFill>
                  <a:schemeClr val="bg1"/>
                </a:solidFill>
              </a:rPr>
              <a:t>Compelling 3DIC Demo</a:t>
            </a:r>
            <a:endParaRPr lang="en-US" i="1" dirty="0">
              <a:solidFill>
                <a:schemeClr val="bg1"/>
              </a:solidFill>
            </a:endParaRPr>
          </a:p>
        </p:txBody>
      </p:sp>
      <p:sp>
        <p:nvSpPr>
          <p:cNvPr id="20" name="TextBox 19"/>
          <p:cNvSpPr txBox="1"/>
          <p:nvPr/>
        </p:nvSpPr>
        <p:spPr>
          <a:xfrm>
            <a:off x="1676400" y="1295400"/>
            <a:ext cx="2355132" cy="584775"/>
          </a:xfrm>
          <a:prstGeom prst="rect">
            <a:avLst/>
          </a:prstGeom>
          <a:noFill/>
        </p:spPr>
        <p:txBody>
          <a:bodyPr wrap="none" rtlCol="0">
            <a:spAutoFit/>
          </a:bodyPr>
          <a:lstStyle/>
          <a:p>
            <a:r>
              <a:rPr lang="en-US" sz="1600" b="1" dirty="0" smtClean="0">
                <a:solidFill>
                  <a:schemeClr val="bg1"/>
                </a:solidFill>
              </a:rPr>
              <a:t>Performers:  ISC, IBM,</a:t>
            </a:r>
          </a:p>
          <a:p>
            <a:r>
              <a:rPr lang="en-US" sz="1600" b="1" dirty="0" smtClean="0">
                <a:solidFill>
                  <a:schemeClr val="bg1"/>
                </a:solidFill>
              </a:rPr>
              <a:t>Stanford, PTC</a:t>
            </a:r>
            <a:endParaRPr lang="en-US" sz="1600" b="1" dirty="0">
              <a:solidFill>
                <a:schemeClr val="bg1"/>
              </a:solidFill>
            </a:endParaRPr>
          </a:p>
        </p:txBody>
      </p:sp>
      <p:sp>
        <p:nvSpPr>
          <p:cNvPr id="21" name="TextBox 20"/>
          <p:cNvSpPr txBox="1"/>
          <p:nvPr/>
        </p:nvSpPr>
        <p:spPr>
          <a:xfrm>
            <a:off x="2286000" y="6324600"/>
            <a:ext cx="2428614" cy="307777"/>
          </a:xfrm>
          <a:prstGeom prst="rect">
            <a:avLst/>
          </a:prstGeom>
          <a:noFill/>
        </p:spPr>
        <p:txBody>
          <a:bodyPr wrap="none" rtlCol="0">
            <a:spAutoFit/>
          </a:bodyPr>
          <a:lstStyle/>
          <a:p>
            <a:r>
              <a:rPr lang="en-US" sz="1400" b="1" dirty="0" smtClean="0">
                <a:solidFill>
                  <a:schemeClr val="bg1"/>
                </a:solidFill>
              </a:rPr>
              <a:t>3D FPGA Design &amp; Demos</a:t>
            </a:r>
            <a:endParaRPr lang="en-US" sz="1400" b="1" dirty="0">
              <a:solidFill>
                <a:schemeClr val="bg1"/>
              </a:solidFill>
            </a:endParaRPr>
          </a:p>
        </p:txBody>
      </p:sp>
      <p:sp>
        <p:nvSpPr>
          <p:cNvPr id="22" name="TextBox 21"/>
          <p:cNvSpPr txBox="1"/>
          <p:nvPr/>
        </p:nvSpPr>
        <p:spPr>
          <a:xfrm>
            <a:off x="533400" y="4419600"/>
            <a:ext cx="1160895" cy="307777"/>
          </a:xfrm>
          <a:prstGeom prst="rect">
            <a:avLst/>
          </a:prstGeom>
          <a:noFill/>
        </p:spPr>
        <p:txBody>
          <a:bodyPr wrap="none" rtlCol="0">
            <a:spAutoFit/>
          </a:bodyPr>
          <a:lstStyle/>
          <a:p>
            <a:r>
              <a:rPr lang="en-US" sz="1400" b="1" dirty="0" smtClean="0">
                <a:solidFill>
                  <a:schemeClr val="bg1"/>
                </a:solidFill>
              </a:rPr>
              <a:t>3D Process</a:t>
            </a:r>
            <a:endParaRPr lang="en-US" sz="1400" b="1" dirty="0">
              <a:solidFill>
                <a:schemeClr val="bg1"/>
              </a:solidFill>
            </a:endParaRPr>
          </a:p>
        </p:txBody>
      </p:sp>
      <p:sp>
        <p:nvSpPr>
          <p:cNvPr id="23" name="Rectangle 22"/>
          <p:cNvSpPr/>
          <p:nvPr/>
        </p:nvSpPr>
        <p:spPr>
          <a:xfrm>
            <a:off x="2362200" y="4419600"/>
            <a:ext cx="853119" cy="307777"/>
          </a:xfrm>
          <a:prstGeom prst="rect">
            <a:avLst/>
          </a:prstGeom>
        </p:spPr>
        <p:txBody>
          <a:bodyPr wrap="none">
            <a:spAutoFit/>
          </a:bodyPr>
          <a:lstStyle/>
          <a:p>
            <a:r>
              <a:rPr lang="en-US" sz="1400" b="1" dirty="0" smtClean="0">
                <a:solidFill>
                  <a:schemeClr val="bg1"/>
                </a:solidFill>
              </a:rPr>
              <a:t>3D CAD</a:t>
            </a:r>
            <a:endParaRPr lang="en-US" sz="1400" b="1" dirty="0">
              <a:solidFill>
                <a:schemeClr val="bg1"/>
              </a:solidFill>
            </a:endParaRPr>
          </a:p>
        </p:txBody>
      </p:sp>
      <p:sp>
        <p:nvSpPr>
          <p:cNvPr id="24" name="TextBox 23"/>
          <p:cNvSpPr txBox="1"/>
          <p:nvPr/>
        </p:nvSpPr>
        <p:spPr>
          <a:xfrm>
            <a:off x="1752600" y="1981200"/>
            <a:ext cx="2084994" cy="338554"/>
          </a:xfrm>
          <a:prstGeom prst="rect">
            <a:avLst/>
          </a:prstGeom>
          <a:noFill/>
        </p:spPr>
        <p:txBody>
          <a:bodyPr wrap="none" rtlCol="0">
            <a:spAutoFit/>
          </a:bodyPr>
          <a:lstStyle/>
          <a:p>
            <a:r>
              <a:rPr lang="en-US" sz="1600" b="1" dirty="0" err="1" smtClean="0">
                <a:solidFill>
                  <a:schemeClr val="bg1"/>
                </a:solidFill>
              </a:rPr>
              <a:t>Tezzaron</a:t>
            </a:r>
            <a:r>
              <a:rPr lang="en-US" sz="1600" b="1" dirty="0" smtClean="0">
                <a:solidFill>
                  <a:schemeClr val="bg1"/>
                </a:solidFill>
              </a:rPr>
              <a:t> (seedling)</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3DIC Program</a:t>
            </a:r>
            <a:endParaRPr lang="en-US" dirty="0"/>
          </a:p>
        </p:txBody>
      </p:sp>
      <p:sp>
        <p:nvSpPr>
          <p:cNvPr id="15363" name="Slide Number Placeholder 3"/>
          <p:cNvSpPr>
            <a:spLocks noGrp="1"/>
          </p:cNvSpPr>
          <p:nvPr>
            <p:ph type="sldNum" sz="quarter" idx="12"/>
          </p:nvPr>
        </p:nvSpPr>
        <p:spPr>
          <a:noFill/>
        </p:spPr>
        <p:txBody>
          <a:bodyPr/>
          <a:lstStyle/>
          <a:p>
            <a:fld id="{B7783F7D-0AB0-4649-81CD-82A277330852}" type="slidenum">
              <a:rPr lang="en-US" smtClean="0"/>
              <a:pPr/>
              <a:t>13</a:t>
            </a:fld>
            <a:endParaRPr lang="en-US" smtClean="0"/>
          </a:p>
        </p:txBody>
      </p:sp>
      <p:pic>
        <p:nvPicPr>
          <p:cNvPr id="15364" name="Picture 4" descr="Picture0004.png"/>
          <p:cNvPicPr>
            <a:picLocks noChangeAspect="1"/>
          </p:cNvPicPr>
          <p:nvPr/>
        </p:nvPicPr>
        <p:blipFill>
          <a:blip r:embed="rId2"/>
          <a:srcRect/>
          <a:stretch>
            <a:fillRect/>
          </a:stretch>
        </p:blipFill>
        <p:spPr bwMode="auto">
          <a:xfrm>
            <a:off x="484188" y="1368425"/>
            <a:ext cx="7994650" cy="4945063"/>
          </a:xfrm>
          <a:prstGeom prst="rect">
            <a:avLst/>
          </a:prstGeom>
          <a:noFill/>
          <a:ln w="9525">
            <a:noFill/>
            <a:miter lim="800000"/>
            <a:headEnd/>
            <a:tailEnd/>
          </a:ln>
        </p:spPr>
      </p:pic>
      <p:pic>
        <p:nvPicPr>
          <p:cNvPr id="15365" name="Picture 35" descr="fritze"/>
          <p:cNvPicPr>
            <a:picLocks noChangeAspect="1" noChangeArrowheads="1"/>
          </p:cNvPicPr>
          <p:nvPr/>
        </p:nvPicPr>
        <p:blipFill>
          <a:blip r:embed="rId3"/>
          <a:srcRect b="13567"/>
          <a:stretch>
            <a:fillRect/>
          </a:stretch>
        </p:blipFill>
        <p:spPr bwMode="auto">
          <a:xfrm>
            <a:off x="7929563" y="0"/>
            <a:ext cx="865187"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Ultra-low Power Sub-V</a:t>
            </a:r>
            <a:r>
              <a:rPr lang="en-US" baseline="-25000" dirty="0" smtClean="0"/>
              <a:t>T</a:t>
            </a:r>
            <a:r>
              <a:rPr lang="en-US" dirty="0" smtClean="0"/>
              <a:t> Circuits</a:t>
            </a:r>
            <a:endParaRPr lang="en-US" dirty="0"/>
          </a:p>
        </p:txBody>
      </p:sp>
      <p:sp>
        <p:nvSpPr>
          <p:cNvPr id="16387" name="Slide Number Placeholder 3"/>
          <p:cNvSpPr>
            <a:spLocks noGrp="1"/>
          </p:cNvSpPr>
          <p:nvPr>
            <p:ph type="sldNum" sz="quarter" idx="12"/>
          </p:nvPr>
        </p:nvSpPr>
        <p:spPr>
          <a:noFill/>
        </p:spPr>
        <p:txBody>
          <a:bodyPr/>
          <a:lstStyle/>
          <a:p>
            <a:fld id="{F5AF9118-9EA9-4014-89BD-603B51CCDDC4}" type="slidenum">
              <a:rPr lang="en-US" smtClean="0"/>
              <a:pPr/>
              <a:t>14</a:t>
            </a:fld>
            <a:endParaRPr lang="en-US" dirty="0" smtClean="0"/>
          </a:p>
        </p:txBody>
      </p:sp>
      <p:pic>
        <p:nvPicPr>
          <p:cNvPr id="16388" name="Picture 4" descr="Picture0010.png"/>
          <p:cNvPicPr>
            <a:picLocks noChangeAspect="1"/>
          </p:cNvPicPr>
          <p:nvPr/>
        </p:nvPicPr>
        <p:blipFill>
          <a:blip r:embed="rId2"/>
          <a:srcRect/>
          <a:stretch>
            <a:fillRect/>
          </a:stretch>
        </p:blipFill>
        <p:spPr bwMode="auto">
          <a:xfrm>
            <a:off x="5105400" y="1143000"/>
            <a:ext cx="3400425" cy="3276600"/>
          </a:xfrm>
          <a:prstGeom prst="rect">
            <a:avLst/>
          </a:prstGeom>
          <a:noFill/>
          <a:ln w="9525">
            <a:noFill/>
            <a:miter lim="800000"/>
            <a:headEnd/>
            <a:tailEnd/>
          </a:ln>
        </p:spPr>
      </p:pic>
      <p:pic>
        <p:nvPicPr>
          <p:cNvPr id="16389" name="Picture 5" descr="Picture0001.png"/>
          <p:cNvPicPr>
            <a:picLocks noChangeAspect="1"/>
          </p:cNvPicPr>
          <p:nvPr/>
        </p:nvPicPr>
        <p:blipFill>
          <a:blip r:embed="rId3"/>
          <a:srcRect/>
          <a:stretch>
            <a:fillRect/>
          </a:stretch>
        </p:blipFill>
        <p:spPr bwMode="auto">
          <a:xfrm>
            <a:off x="490538" y="1495425"/>
            <a:ext cx="3068637" cy="2293938"/>
          </a:xfrm>
          <a:prstGeom prst="rect">
            <a:avLst/>
          </a:prstGeom>
          <a:noFill/>
          <a:ln w="9525">
            <a:noFill/>
            <a:miter lim="800000"/>
            <a:headEnd/>
            <a:tailEnd/>
          </a:ln>
        </p:spPr>
      </p:pic>
      <p:sp>
        <p:nvSpPr>
          <p:cNvPr id="16390" name="Rectangle 6"/>
          <p:cNvSpPr>
            <a:spLocks noChangeArrowheads="1"/>
          </p:cNvSpPr>
          <p:nvPr/>
        </p:nvSpPr>
        <p:spPr bwMode="auto">
          <a:xfrm>
            <a:off x="282575" y="4049713"/>
            <a:ext cx="4191000" cy="738664"/>
          </a:xfrm>
          <a:prstGeom prst="rect">
            <a:avLst/>
          </a:prstGeom>
          <a:noFill/>
          <a:ln w="9525">
            <a:noFill/>
            <a:miter lim="800000"/>
            <a:headEnd/>
            <a:tailEnd/>
          </a:ln>
        </p:spPr>
        <p:txBody>
          <a:bodyPr>
            <a:spAutoFit/>
          </a:bodyPr>
          <a:lstStyle/>
          <a:p>
            <a:r>
              <a:rPr lang="en-US" sz="1400" b="1" dirty="0">
                <a:solidFill>
                  <a:srgbClr val="000099"/>
                </a:solidFill>
              </a:rPr>
              <a:t>Goal: </a:t>
            </a:r>
            <a:r>
              <a:rPr lang="en-US" sz="1400" dirty="0">
                <a:solidFill>
                  <a:srgbClr val="000099"/>
                </a:solidFill>
              </a:rPr>
              <a:t>Enable </a:t>
            </a:r>
            <a:r>
              <a:rPr lang="en-US" sz="1400" u="sng" dirty="0">
                <a:solidFill>
                  <a:srgbClr val="000099"/>
                </a:solidFill>
              </a:rPr>
              <a:t>dynamic voltage scaling </a:t>
            </a:r>
            <a:r>
              <a:rPr lang="en-US" sz="1400" dirty="0">
                <a:solidFill>
                  <a:srgbClr val="000099"/>
                </a:solidFill>
              </a:rPr>
              <a:t>leveraging     sub-threshold operation </a:t>
            </a:r>
            <a:r>
              <a:rPr lang="en-US" sz="1400" dirty="0" smtClean="0">
                <a:solidFill>
                  <a:srgbClr val="000099"/>
                </a:solidFill>
              </a:rPr>
              <a:t>regime.</a:t>
            </a:r>
          </a:p>
          <a:p>
            <a:r>
              <a:rPr lang="en-US" sz="1400" dirty="0" smtClean="0">
                <a:solidFill>
                  <a:srgbClr val="000099"/>
                </a:solidFill>
              </a:rPr>
              <a:t>Realize </a:t>
            </a:r>
            <a:r>
              <a:rPr lang="en-US" sz="1400" i="1" u="sng" dirty="0" smtClean="0">
                <a:solidFill>
                  <a:srgbClr val="000099"/>
                </a:solidFill>
              </a:rPr>
              <a:t>minimal performance impact</a:t>
            </a:r>
            <a:endParaRPr lang="en-US" sz="1400" i="1" u="sng" dirty="0">
              <a:solidFill>
                <a:srgbClr val="000099"/>
              </a:solidFill>
            </a:endParaRPr>
          </a:p>
        </p:txBody>
      </p:sp>
      <p:sp>
        <p:nvSpPr>
          <p:cNvPr id="16391" name="Rectangle 7"/>
          <p:cNvSpPr>
            <a:spLocks noChangeArrowheads="1"/>
          </p:cNvSpPr>
          <p:nvPr/>
        </p:nvSpPr>
        <p:spPr bwMode="auto">
          <a:xfrm>
            <a:off x="228600" y="4953000"/>
            <a:ext cx="4572000" cy="954107"/>
          </a:xfrm>
          <a:prstGeom prst="rect">
            <a:avLst/>
          </a:prstGeom>
          <a:noFill/>
          <a:ln w="9525">
            <a:noFill/>
            <a:miter lim="800000"/>
            <a:headEnd/>
            <a:tailEnd/>
          </a:ln>
        </p:spPr>
        <p:txBody>
          <a:bodyPr>
            <a:spAutoFit/>
          </a:bodyPr>
          <a:lstStyle/>
          <a:p>
            <a:r>
              <a:rPr lang="en-US" sz="1400" b="1" dirty="0">
                <a:solidFill>
                  <a:srgbClr val="000099"/>
                </a:solidFill>
              </a:rPr>
              <a:t>Challenges:</a:t>
            </a:r>
            <a:r>
              <a:rPr lang="en-US" sz="1400" dirty="0">
                <a:solidFill>
                  <a:srgbClr val="000099"/>
                </a:solidFill>
              </a:rPr>
              <a:t> </a:t>
            </a:r>
            <a:r>
              <a:rPr lang="en-US" sz="1400" dirty="0" smtClean="0">
                <a:solidFill>
                  <a:srgbClr val="000099"/>
                </a:solidFill>
              </a:rPr>
              <a:t>VARIABILITY !</a:t>
            </a:r>
          </a:p>
          <a:p>
            <a:r>
              <a:rPr lang="en-US" sz="1400" dirty="0" smtClean="0">
                <a:solidFill>
                  <a:srgbClr val="000099"/>
                </a:solidFill>
              </a:rPr>
              <a:t>High </a:t>
            </a:r>
            <a:r>
              <a:rPr lang="en-US" sz="1400" dirty="0">
                <a:solidFill>
                  <a:srgbClr val="000099"/>
                </a:solidFill>
              </a:rPr>
              <a:t>efficiency low voltage distribution,</a:t>
            </a:r>
          </a:p>
          <a:p>
            <a:r>
              <a:rPr lang="en-US" sz="1400" dirty="0">
                <a:solidFill>
                  <a:srgbClr val="000099"/>
                </a:solidFill>
              </a:rPr>
              <a:t>Domain granularity, Dynamic </a:t>
            </a:r>
            <a:r>
              <a:rPr lang="en-US" sz="1400" dirty="0" smtClean="0">
                <a:solidFill>
                  <a:srgbClr val="000099"/>
                </a:solidFill>
              </a:rPr>
              <a:t>voltage/</a:t>
            </a:r>
            <a:r>
              <a:rPr lang="en-US" sz="1400" dirty="0" err="1" smtClean="0">
                <a:solidFill>
                  <a:srgbClr val="000099"/>
                </a:solidFill>
              </a:rPr>
              <a:t>V</a:t>
            </a:r>
            <a:r>
              <a:rPr lang="en-US" sz="1400" baseline="-25000" dirty="0" err="1" smtClean="0">
                <a:solidFill>
                  <a:srgbClr val="000099"/>
                </a:solidFill>
              </a:rPr>
              <a:t>t</a:t>
            </a:r>
            <a:r>
              <a:rPr lang="en-US" sz="1400" dirty="0" err="1" smtClean="0">
                <a:solidFill>
                  <a:srgbClr val="000099"/>
                </a:solidFill>
              </a:rPr>
              <a:t>scaling</a:t>
            </a:r>
            <a:r>
              <a:rPr lang="en-US" sz="1400" dirty="0" smtClean="0">
                <a:solidFill>
                  <a:srgbClr val="000099"/>
                </a:solidFill>
              </a:rPr>
              <a:t>,</a:t>
            </a:r>
          </a:p>
          <a:p>
            <a:r>
              <a:rPr lang="en-US" sz="1400" dirty="0" smtClean="0">
                <a:solidFill>
                  <a:srgbClr val="000099"/>
                </a:solidFill>
              </a:rPr>
              <a:t>Automated CAD tools</a:t>
            </a:r>
            <a:endParaRPr lang="en-US" sz="1400" dirty="0">
              <a:solidFill>
                <a:srgbClr val="000099"/>
              </a:solidFill>
            </a:endParaRPr>
          </a:p>
        </p:txBody>
      </p:sp>
      <p:sp>
        <p:nvSpPr>
          <p:cNvPr id="16392" name="Rectangle 8"/>
          <p:cNvSpPr>
            <a:spLocks noChangeArrowheads="1"/>
          </p:cNvSpPr>
          <p:nvPr/>
        </p:nvSpPr>
        <p:spPr bwMode="auto">
          <a:xfrm>
            <a:off x="228600" y="6119813"/>
            <a:ext cx="4572000" cy="738187"/>
          </a:xfrm>
          <a:prstGeom prst="rect">
            <a:avLst/>
          </a:prstGeom>
          <a:noFill/>
          <a:ln w="9525">
            <a:noFill/>
            <a:miter lim="800000"/>
            <a:headEnd/>
            <a:tailEnd/>
          </a:ln>
        </p:spPr>
        <p:txBody>
          <a:bodyPr>
            <a:spAutoFit/>
          </a:bodyPr>
          <a:lstStyle/>
          <a:p>
            <a:r>
              <a:rPr lang="en-US" sz="1400" b="1" dirty="0">
                <a:solidFill>
                  <a:schemeClr val="bg1"/>
                </a:solidFill>
              </a:rPr>
              <a:t>IMPACT:</a:t>
            </a:r>
            <a:r>
              <a:rPr lang="en-US" sz="1400" dirty="0">
                <a:solidFill>
                  <a:schemeClr val="bg1"/>
                </a:solidFill>
              </a:rPr>
              <a:t>   </a:t>
            </a:r>
            <a:r>
              <a:rPr lang="en-US" sz="1400" b="1" dirty="0">
                <a:solidFill>
                  <a:schemeClr val="bg1"/>
                </a:solidFill>
              </a:rPr>
              <a:t>Substantial power reduction for key </a:t>
            </a:r>
            <a:r>
              <a:rPr lang="en-US" sz="1400" b="1" dirty="0" err="1">
                <a:solidFill>
                  <a:schemeClr val="bg1"/>
                </a:solidFill>
              </a:rPr>
              <a:t>DoD</a:t>
            </a:r>
            <a:r>
              <a:rPr lang="en-US" sz="1400" b="1" dirty="0">
                <a:solidFill>
                  <a:schemeClr val="bg1"/>
                </a:solidFill>
              </a:rPr>
              <a:t> digital computation needs without the need for a novel device technology</a:t>
            </a:r>
          </a:p>
        </p:txBody>
      </p:sp>
      <p:pic>
        <p:nvPicPr>
          <p:cNvPr id="16393" name="Picture 35" descr="fritze"/>
          <p:cNvPicPr>
            <a:picLocks noChangeAspect="1" noChangeArrowheads="1"/>
          </p:cNvPicPr>
          <p:nvPr/>
        </p:nvPicPr>
        <p:blipFill>
          <a:blip r:embed="rId4"/>
          <a:srcRect b="13567"/>
          <a:stretch>
            <a:fillRect/>
          </a:stretch>
        </p:blipFill>
        <p:spPr bwMode="auto">
          <a:xfrm>
            <a:off x="7929563" y="0"/>
            <a:ext cx="865187" cy="909638"/>
          </a:xfrm>
          <a:prstGeom prst="rect">
            <a:avLst/>
          </a:prstGeom>
          <a:noFill/>
          <a:ln w="9525">
            <a:noFill/>
            <a:miter lim="800000"/>
            <a:headEnd/>
            <a:tailEnd/>
          </a:ln>
        </p:spPr>
      </p:pic>
      <p:sp>
        <p:nvSpPr>
          <p:cNvPr id="10" name="TextBox 9"/>
          <p:cNvSpPr txBox="1"/>
          <p:nvPr/>
        </p:nvSpPr>
        <p:spPr>
          <a:xfrm>
            <a:off x="5181600" y="4876800"/>
            <a:ext cx="3303661" cy="584775"/>
          </a:xfrm>
          <a:prstGeom prst="rect">
            <a:avLst/>
          </a:prstGeom>
          <a:noFill/>
        </p:spPr>
        <p:txBody>
          <a:bodyPr wrap="none" rtlCol="0">
            <a:spAutoFit/>
          </a:bodyPr>
          <a:lstStyle/>
          <a:p>
            <a:r>
              <a:rPr lang="en-US" sz="1600" b="1" dirty="0" smtClean="0">
                <a:solidFill>
                  <a:schemeClr val="bg1"/>
                </a:solidFill>
              </a:rPr>
              <a:t>Performers:</a:t>
            </a:r>
            <a:r>
              <a:rPr lang="en-US" sz="1600" dirty="0" smtClean="0">
                <a:solidFill>
                  <a:schemeClr val="bg1"/>
                </a:solidFill>
              </a:rPr>
              <a:t>  MIT, Purdue, U. Ark,</a:t>
            </a:r>
          </a:p>
          <a:p>
            <a:r>
              <a:rPr lang="en-US" sz="1600" dirty="0" smtClean="0">
                <a:solidFill>
                  <a:schemeClr val="bg1"/>
                </a:solidFill>
              </a:rPr>
              <a:t>UVA, Boeing   (seedlings)</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8345488" y="4910138"/>
            <a:ext cx="607859" cy="369332"/>
          </a:xfrm>
          <a:prstGeom prst="rect">
            <a:avLst/>
          </a:prstGeom>
          <a:noFill/>
          <a:ln w="12700">
            <a:noFill/>
            <a:miter lim="800000"/>
            <a:headEnd/>
            <a:tailEnd/>
          </a:ln>
        </p:spPr>
        <p:txBody>
          <a:bodyPr wrap="none">
            <a:spAutoFit/>
          </a:bodyPr>
          <a:lstStyle/>
          <a:p>
            <a:pPr eaLnBrk="0" hangingPunct="0"/>
            <a:r>
              <a:rPr lang="en-US" dirty="0">
                <a:solidFill>
                  <a:srgbClr val="FF0000"/>
                </a:solidFill>
              </a:rPr>
              <a:t>chip</a:t>
            </a:r>
          </a:p>
        </p:txBody>
      </p:sp>
      <p:grpSp>
        <p:nvGrpSpPr>
          <p:cNvPr id="17411" name="Group 10"/>
          <p:cNvGrpSpPr>
            <a:grpSpLocks/>
          </p:cNvGrpSpPr>
          <p:nvPr/>
        </p:nvGrpSpPr>
        <p:grpSpPr bwMode="auto">
          <a:xfrm>
            <a:off x="4730750" y="5070475"/>
            <a:ext cx="4238625" cy="568325"/>
            <a:chOff x="2980" y="2615"/>
            <a:chExt cx="2670" cy="358"/>
          </a:xfrm>
        </p:grpSpPr>
        <p:sp>
          <p:nvSpPr>
            <p:cNvPr id="17440" name="Rectangle 11"/>
            <p:cNvSpPr>
              <a:spLocks noChangeArrowheads="1"/>
            </p:cNvSpPr>
            <p:nvPr/>
          </p:nvSpPr>
          <p:spPr bwMode="auto">
            <a:xfrm>
              <a:off x="3003" y="2807"/>
              <a:ext cx="2647" cy="135"/>
            </a:xfrm>
            <a:prstGeom prst="rect">
              <a:avLst/>
            </a:prstGeom>
            <a:solidFill>
              <a:srgbClr val="008000"/>
            </a:soli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17441" name="Rectangle 12"/>
            <p:cNvSpPr>
              <a:spLocks noChangeArrowheads="1"/>
            </p:cNvSpPr>
            <p:nvPr/>
          </p:nvSpPr>
          <p:spPr bwMode="auto">
            <a:xfrm>
              <a:off x="3708" y="2615"/>
              <a:ext cx="1232" cy="39"/>
            </a:xfrm>
            <a:prstGeom prst="rect">
              <a:avLst/>
            </a:prstGeom>
            <a:solidFill>
              <a:srgbClr val="CCCC00"/>
            </a:soli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17442" name="Line 13"/>
            <p:cNvSpPr>
              <a:spLocks noChangeShapeType="1"/>
            </p:cNvSpPr>
            <p:nvPr/>
          </p:nvSpPr>
          <p:spPr bwMode="auto">
            <a:xfrm>
              <a:off x="4934" y="2641"/>
              <a:ext cx="362" cy="3"/>
            </a:xfrm>
            <a:prstGeom prst="line">
              <a:avLst/>
            </a:prstGeom>
            <a:noFill/>
            <a:ln w="28575">
              <a:solidFill>
                <a:schemeClr val="tx1"/>
              </a:solidFill>
              <a:round/>
              <a:headEnd/>
              <a:tailEnd/>
            </a:ln>
          </p:spPr>
          <p:txBody>
            <a:bodyPr wrap="none" anchor="ctr"/>
            <a:lstStyle/>
            <a:p>
              <a:endParaRPr lang="en-US"/>
            </a:p>
          </p:txBody>
        </p:sp>
        <p:sp>
          <p:nvSpPr>
            <p:cNvPr id="17443" name="AutoShape 14"/>
            <p:cNvSpPr>
              <a:spLocks noChangeArrowheads="1"/>
            </p:cNvSpPr>
            <p:nvPr/>
          </p:nvSpPr>
          <p:spPr bwMode="auto">
            <a:xfrm flipV="1">
              <a:off x="3669" y="2654"/>
              <a:ext cx="1307" cy="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33 w 21600"/>
                <a:gd name="T13" fmla="*/ 1964 h 21600"/>
                <a:gd name="T14" fmla="*/ 19567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466" y="21600"/>
                  </a:lnTo>
                  <a:lnTo>
                    <a:pt x="21134" y="21600"/>
                  </a:lnTo>
                  <a:lnTo>
                    <a:pt x="21600" y="0"/>
                  </a:lnTo>
                  <a:close/>
                </a:path>
              </a:pathLst>
            </a:custGeom>
            <a:solidFill>
              <a:srgbClr val="808000"/>
            </a:solidFill>
            <a:ln w="12700" cap="sq">
              <a:solidFill>
                <a:schemeClr val="tx1"/>
              </a:solidFill>
              <a:miter lim="800000"/>
              <a:headEnd type="none" w="sm" len="sm"/>
              <a:tailEnd type="none" w="sm" len="sm"/>
            </a:ln>
          </p:spPr>
          <p:txBody>
            <a:bodyPr rot="10800000" wrap="none" anchor="ctr"/>
            <a:lstStyle/>
            <a:p>
              <a:pPr eaLnBrk="0" hangingPunct="0"/>
              <a:endParaRPr lang="en-US">
                <a:solidFill>
                  <a:srgbClr val="000000"/>
                </a:solidFill>
              </a:endParaRPr>
            </a:p>
          </p:txBody>
        </p:sp>
        <p:sp>
          <p:nvSpPr>
            <p:cNvPr id="17444" name="Oval 15"/>
            <p:cNvSpPr>
              <a:spLocks noChangeArrowheads="1"/>
            </p:cNvSpPr>
            <p:nvPr/>
          </p:nvSpPr>
          <p:spPr bwMode="auto">
            <a:xfrm>
              <a:off x="3351"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45" name="Oval 16"/>
            <p:cNvSpPr>
              <a:spLocks noChangeArrowheads="1"/>
            </p:cNvSpPr>
            <p:nvPr/>
          </p:nvSpPr>
          <p:spPr bwMode="auto">
            <a:xfrm>
              <a:off x="3447"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46" name="Oval 17"/>
            <p:cNvSpPr>
              <a:spLocks noChangeArrowheads="1"/>
            </p:cNvSpPr>
            <p:nvPr/>
          </p:nvSpPr>
          <p:spPr bwMode="auto">
            <a:xfrm>
              <a:off x="3540"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47" name="Oval 18"/>
            <p:cNvSpPr>
              <a:spLocks noChangeArrowheads="1"/>
            </p:cNvSpPr>
            <p:nvPr/>
          </p:nvSpPr>
          <p:spPr bwMode="auto">
            <a:xfrm>
              <a:off x="3635"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48" name="Oval 19"/>
            <p:cNvSpPr>
              <a:spLocks noChangeArrowheads="1"/>
            </p:cNvSpPr>
            <p:nvPr/>
          </p:nvSpPr>
          <p:spPr bwMode="auto">
            <a:xfrm>
              <a:off x="3722"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49" name="Oval 20"/>
            <p:cNvSpPr>
              <a:spLocks noChangeArrowheads="1"/>
            </p:cNvSpPr>
            <p:nvPr/>
          </p:nvSpPr>
          <p:spPr bwMode="auto">
            <a:xfrm>
              <a:off x="3818"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0" name="Oval 21"/>
            <p:cNvSpPr>
              <a:spLocks noChangeArrowheads="1"/>
            </p:cNvSpPr>
            <p:nvPr/>
          </p:nvSpPr>
          <p:spPr bwMode="auto">
            <a:xfrm>
              <a:off x="3909"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1" name="Oval 22"/>
            <p:cNvSpPr>
              <a:spLocks noChangeArrowheads="1"/>
            </p:cNvSpPr>
            <p:nvPr/>
          </p:nvSpPr>
          <p:spPr bwMode="auto">
            <a:xfrm>
              <a:off x="4005"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2" name="Oval 23"/>
            <p:cNvSpPr>
              <a:spLocks noChangeArrowheads="1"/>
            </p:cNvSpPr>
            <p:nvPr/>
          </p:nvSpPr>
          <p:spPr bwMode="auto">
            <a:xfrm>
              <a:off x="4102"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3" name="Oval 24"/>
            <p:cNvSpPr>
              <a:spLocks noChangeArrowheads="1"/>
            </p:cNvSpPr>
            <p:nvPr/>
          </p:nvSpPr>
          <p:spPr bwMode="auto">
            <a:xfrm>
              <a:off x="4198"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4" name="Oval 25"/>
            <p:cNvSpPr>
              <a:spLocks noChangeArrowheads="1"/>
            </p:cNvSpPr>
            <p:nvPr/>
          </p:nvSpPr>
          <p:spPr bwMode="auto">
            <a:xfrm>
              <a:off x="4290"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5" name="Oval 26"/>
            <p:cNvSpPr>
              <a:spLocks noChangeArrowheads="1"/>
            </p:cNvSpPr>
            <p:nvPr/>
          </p:nvSpPr>
          <p:spPr bwMode="auto">
            <a:xfrm>
              <a:off x="4386"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6" name="Oval 27"/>
            <p:cNvSpPr>
              <a:spLocks noChangeArrowheads="1"/>
            </p:cNvSpPr>
            <p:nvPr/>
          </p:nvSpPr>
          <p:spPr bwMode="auto">
            <a:xfrm>
              <a:off x="4472" y="2752"/>
              <a:ext cx="51"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7" name="Oval 28"/>
            <p:cNvSpPr>
              <a:spLocks noChangeArrowheads="1"/>
            </p:cNvSpPr>
            <p:nvPr/>
          </p:nvSpPr>
          <p:spPr bwMode="auto">
            <a:xfrm>
              <a:off x="4569"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8" name="Oval 29"/>
            <p:cNvSpPr>
              <a:spLocks noChangeArrowheads="1"/>
            </p:cNvSpPr>
            <p:nvPr/>
          </p:nvSpPr>
          <p:spPr bwMode="auto">
            <a:xfrm>
              <a:off x="4661" y="2752"/>
              <a:ext cx="49"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59" name="Oval 30"/>
            <p:cNvSpPr>
              <a:spLocks noChangeArrowheads="1"/>
            </p:cNvSpPr>
            <p:nvPr/>
          </p:nvSpPr>
          <p:spPr bwMode="auto">
            <a:xfrm>
              <a:off x="4756"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60" name="Oval 31"/>
            <p:cNvSpPr>
              <a:spLocks noChangeArrowheads="1"/>
            </p:cNvSpPr>
            <p:nvPr/>
          </p:nvSpPr>
          <p:spPr bwMode="auto">
            <a:xfrm>
              <a:off x="4860"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61" name="Oval 32"/>
            <p:cNvSpPr>
              <a:spLocks noChangeArrowheads="1"/>
            </p:cNvSpPr>
            <p:nvPr/>
          </p:nvSpPr>
          <p:spPr bwMode="auto">
            <a:xfrm>
              <a:off x="4956"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62" name="Oval 33"/>
            <p:cNvSpPr>
              <a:spLocks noChangeArrowheads="1"/>
            </p:cNvSpPr>
            <p:nvPr/>
          </p:nvSpPr>
          <p:spPr bwMode="auto">
            <a:xfrm>
              <a:off x="5049"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63" name="Oval 34"/>
            <p:cNvSpPr>
              <a:spLocks noChangeArrowheads="1"/>
            </p:cNvSpPr>
            <p:nvPr/>
          </p:nvSpPr>
          <p:spPr bwMode="auto">
            <a:xfrm>
              <a:off x="5144"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64" name="Oval 35"/>
            <p:cNvSpPr>
              <a:spLocks noChangeArrowheads="1"/>
            </p:cNvSpPr>
            <p:nvPr/>
          </p:nvSpPr>
          <p:spPr bwMode="auto">
            <a:xfrm>
              <a:off x="5231" y="2752"/>
              <a:ext cx="50" cy="51"/>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7465" name="Rectangle 36"/>
            <p:cNvSpPr>
              <a:spLocks noChangeArrowheads="1"/>
            </p:cNvSpPr>
            <p:nvPr/>
          </p:nvSpPr>
          <p:spPr bwMode="auto">
            <a:xfrm>
              <a:off x="3329" y="2687"/>
              <a:ext cx="1978" cy="65"/>
            </a:xfrm>
            <a:prstGeom prst="rect">
              <a:avLst/>
            </a:prstGeom>
            <a:solidFill>
              <a:srgbClr val="00CC99"/>
            </a:soli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17466" name="Oval 37"/>
            <p:cNvSpPr>
              <a:spLocks noChangeAspect="1" noChangeArrowheads="1"/>
            </p:cNvSpPr>
            <p:nvPr/>
          </p:nvSpPr>
          <p:spPr bwMode="auto">
            <a:xfrm flipV="1">
              <a:off x="3704"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67" name="Oval 38"/>
            <p:cNvSpPr>
              <a:spLocks noChangeAspect="1" noChangeArrowheads="1"/>
            </p:cNvSpPr>
            <p:nvPr/>
          </p:nvSpPr>
          <p:spPr bwMode="auto">
            <a:xfrm flipV="1">
              <a:off x="3764"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68" name="Oval 39"/>
            <p:cNvSpPr>
              <a:spLocks noChangeAspect="1" noChangeArrowheads="1"/>
            </p:cNvSpPr>
            <p:nvPr/>
          </p:nvSpPr>
          <p:spPr bwMode="auto">
            <a:xfrm flipV="1">
              <a:off x="3823"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69" name="Oval 40"/>
            <p:cNvSpPr>
              <a:spLocks noChangeAspect="1" noChangeArrowheads="1"/>
            </p:cNvSpPr>
            <p:nvPr/>
          </p:nvSpPr>
          <p:spPr bwMode="auto">
            <a:xfrm flipV="1">
              <a:off x="3884"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0" name="Oval 41"/>
            <p:cNvSpPr>
              <a:spLocks noChangeAspect="1" noChangeArrowheads="1"/>
            </p:cNvSpPr>
            <p:nvPr/>
          </p:nvSpPr>
          <p:spPr bwMode="auto">
            <a:xfrm flipV="1">
              <a:off x="3939" y="2652"/>
              <a:ext cx="30"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1" name="Oval 42"/>
            <p:cNvSpPr>
              <a:spLocks noChangeAspect="1" noChangeArrowheads="1"/>
            </p:cNvSpPr>
            <p:nvPr/>
          </p:nvSpPr>
          <p:spPr bwMode="auto">
            <a:xfrm flipV="1">
              <a:off x="4000"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2" name="Oval 43"/>
            <p:cNvSpPr>
              <a:spLocks noChangeAspect="1" noChangeArrowheads="1"/>
            </p:cNvSpPr>
            <p:nvPr/>
          </p:nvSpPr>
          <p:spPr bwMode="auto">
            <a:xfrm flipV="1">
              <a:off x="4057" y="2652"/>
              <a:ext cx="33"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3" name="Oval 44"/>
            <p:cNvSpPr>
              <a:spLocks noChangeAspect="1" noChangeArrowheads="1"/>
            </p:cNvSpPr>
            <p:nvPr/>
          </p:nvSpPr>
          <p:spPr bwMode="auto">
            <a:xfrm flipV="1">
              <a:off x="4119"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4" name="Oval 45"/>
            <p:cNvSpPr>
              <a:spLocks noChangeAspect="1" noChangeArrowheads="1"/>
            </p:cNvSpPr>
            <p:nvPr/>
          </p:nvSpPr>
          <p:spPr bwMode="auto">
            <a:xfrm flipV="1">
              <a:off x="4181"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5" name="Oval 46"/>
            <p:cNvSpPr>
              <a:spLocks noChangeAspect="1" noChangeArrowheads="1"/>
            </p:cNvSpPr>
            <p:nvPr/>
          </p:nvSpPr>
          <p:spPr bwMode="auto">
            <a:xfrm flipV="1">
              <a:off x="4241" y="2652"/>
              <a:ext cx="32"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6" name="Oval 47"/>
            <p:cNvSpPr>
              <a:spLocks noChangeAspect="1" noChangeArrowheads="1"/>
            </p:cNvSpPr>
            <p:nvPr/>
          </p:nvSpPr>
          <p:spPr bwMode="auto">
            <a:xfrm flipV="1">
              <a:off x="4300"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7" name="Oval 48"/>
            <p:cNvSpPr>
              <a:spLocks noChangeAspect="1" noChangeArrowheads="1"/>
            </p:cNvSpPr>
            <p:nvPr/>
          </p:nvSpPr>
          <p:spPr bwMode="auto">
            <a:xfrm flipV="1">
              <a:off x="4361" y="2652"/>
              <a:ext cx="32"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8" name="Oval 49"/>
            <p:cNvSpPr>
              <a:spLocks noChangeAspect="1" noChangeArrowheads="1"/>
            </p:cNvSpPr>
            <p:nvPr/>
          </p:nvSpPr>
          <p:spPr bwMode="auto">
            <a:xfrm flipV="1">
              <a:off x="4416"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79" name="Oval 50"/>
            <p:cNvSpPr>
              <a:spLocks noChangeAspect="1" noChangeArrowheads="1"/>
            </p:cNvSpPr>
            <p:nvPr/>
          </p:nvSpPr>
          <p:spPr bwMode="auto">
            <a:xfrm flipV="1">
              <a:off x="4477"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0" name="Oval 51"/>
            <p:cNvSpPr>
              <a:spLocks noChangeAspect="1" noChangeArrowheads="1"/>
            </p:cNvSpPr>
            <p:nvPr/>
          </p:nvSpPr>
          <p:spPr bwMode="auto">
            <a:xfrm flipV="1">
              <a:off x="4536" y="2652"/>
              <a:ext cx="32"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1" name="Oval 52"/>
            <p:cNvSpPr>
              <a:spLocks noChangeAspect="1" noChangeArrowheads="1"/>
            </p:cNvSpPr>
            <p:nvPr/>
          </p:nvSpPr>
          <p:spPr bwMode="auto">
            <a:xfrm flipV="1">
              <a:off x="4596"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2" name="Oval 53"/>
            <p:cNvSpPr>
              <a:spLocks noChangeAspect="1" noChangeArrowheads="1"/>
            </p:cNvSpPr>
            <p:nvPr/>
          </p:nvSpPr>
          <p:spPr bwMode="auto">
            <a:xfrm flipV="1">
              <a:off x="4663" y="2652"/>
              <a:ext cx="30"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3" name="Oval 54"/>
            <p:cNvSpPr>
              <a:spLocks noChangeAspect="1" noChangeArrowheads="1"/>
            </p:cNvSpPr>
            <p:nvPr/>
          </p:nvSpPr>
          <p:spPr bwMode="auto">
            <a:xfrm flipV="1">
              <a:off x="4722" y="2652"/>
              <a:ext cx="32"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4" name="Oval 55"/>
            <p:cNvSpPr>
              <a:spLocks noChangeAspect="1" noChangeArrowheads="1"/>
            </p:cNvSpPr>
            <p:nvPr/>
          </p:nvSpPr>
          <p:spPr bwMode="auto">
            <a:xfrm flipV="1">
              <a:off x="4782" y="2652"/>
              <a:ext cx="32"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5" name="Oval 56"/>
            <p:cNvSpPr>
              <a:spLocks noChangeAspect="1" noChangeArrowheads="1"/>
            </p:cNvSpPr>
            <p:nvPr/>
          </p:nvSpPr>
          <p:spPr bwMode="auto">
            <a:xfrm flipV="1">
              <a:off x="4843" y="2652"/>
              <a:ext cx="31"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6" name="Oval 57"/>
            <p:cNvSpPr>
              <a:spLocks noChangeAspect="1" noChangeArrowheads="1"/>
            </p:cNvSpPr>
            <p:nvPr/>
          </p:nvSpPr>
          <p:spPr bwMode="auto">
            <a:xfrm flipV="1">
              <a:off x="4898" y="2652"/>
              <a:ext cx="32" cy="32"/>
            </a:xfrm>
            <a:prstGeom prst="ellipse">
              <a:avLst/>
            </a:prstGeom>
            <a:solidFill>
              <a:srgbClr val="969696"/>
            </a:solidFill>
            <a:ln w="12700" cap="sq">
              <a:solidFill>
                <a:schemeClr val="tx1"/>
              </a:solidFill>
              <a:round/>
              <a:headEnd type="none" w="sm" len="sm"/>
              <a:tailEnd type="none" w="sm" len="sm"/>
            </a:ln>
          </p:spPr>
          <p:txBody>
            <a:bodyPr rot="10800000" wrap="none" anchor="ctr"/>
            <a:lstStyle/>
            <a:p>
              <a:pPr eaLnBrk="0" hangingPunct="0"/>
              <a:endParaRPr lang="en-US">
                <a:solidFill>
                  <a:srgbClr val="000000"/>
                </a:solidFill>
              </a:endParaRPr>
            </a:p>
          </p:txBody>
        </p:sp>
        <p:sp>
          <p:nvSpPr>
            <p:cNvPr id="17487" name="Text Box 58"/>
            <p:cNvSpPr txBox="1">
              <a:spLocks noChangeArrowheads="1"/>
            </p:cNvSpPr>
            <p:nvPr/>
          </p:nvSpPr>
          <p:spPr bwMode="auto">
            <a:xfrm>
              <a:off x="2980" y="2781"/>
              <a:ext cx="725" cy="192"/>
            </a:xfrm>
            <a:prstGeom prst="rect">
              <a:avLst/>
            </a:prstGeom>
            <a:noFill/>
            <a:ln w="12700">
              <a:noFill/>
              <a:miter lim="800000"/>
              <a:headEnd/>
              <a:tailEnd/>
            </a:ln>
          </p:spPr>
          <p:txBody>
            <a:bodyPr wrap="none">
              <a:spAutoFit/>
            </a:bodyPr>
            <a:lstStyle/>
            <a:p>
              <a:pPr eaLnBrk="0" hangingPunct="0"/>
              <a:r>
                <a:rPr lang="en-US" sz="1400">
                  <a:solidFill>
                    <a:schemeClr val="bg1"/>
                  </a:solidFill>
                </a:rPr>
                <a:t>chip carrier</a:t>
              </a:r>
              <a:endParaRPr lang="en-US" sz="3200">
                <a:solidFill>
                  <a:schemeClr val="bg1"/>
                </a:solidFill>
              </a:endParaRPr>
            </a:p>
          </p:txBody>
        </p:sp>
      </p:grpSp>
      <p:sp>
        <p:nvSpPr>
          <p:cNvPr id="17412" name="Rectangle 59"/>
          <p:cNvSpPr>
            <a:spLocks noChangeArrowheads="1"/>
          </p:cNvSpPr>
          <p:nvPr/>
        </p:nvSpPr>
        <p:spPr bwMode="auto">
          <a:xfrm>
            <a:off x="4702175" y="3049588"/>
            <a:ext cx="1089025" cy="304800"/>
          </a:xfrm>
          <a:prstGeom prst="rect">
            <a:avLst/>
          </a:prstGeom>
          <a:noFill/>
          <a:ln w="12700">
            <a:noFill/>
            <a:miter lim="800000"/>
            <a:headEnd/>
            <a:tailEnd/>
          </a:ln>
        </p:spPr>
        <p:txBody>
          <a:bodyPr wrap="none">
            <a:spAutoFit/>
          </a:bodyPr>
          <a:lstStyle/>
          <a:p>
            <a:pPr eaLnBrk="0" hangingPunct="0"/>
            <a:r>
              <a:rPr lang="en-US" sz="1400">
                <a:solidFill>
                  <a:srgbClr val="0000FF"/>
                </a:solidFill>
              </a:rPr>
              <a:t>(side view)</a:t>
            </a:r>
          </a:p>
        </p:txBody>
      </p:sp>
      <p:sp>
        <p:nvSpPr>
          <p:cNvPr id="17413" name="Rectangle 63"/>
          <p:cNvSpPr>
            <a:spLocks noChangeArrowheads="1"/>
          </p:cNvSpPr>
          <p:nvPr/>
        </p:nvSpPr>
        <p:spPr bwMode="auto">
          <a:xfrm>
            <a:off x="4803775" y="3390900"/>
            <a:ext cx="4157663" cy="585788"/>
          </a:xfrm>
          <a:prstGeom prst="rect">
            <a:avLst/>
          </a:prstGeom>
          <a:solidFill>
            <a:srgbClr val="777777"/>
          </a:solidFill>
          <a:ln w="12700">
            <a:noFill/>
            <a:miter lim="800000"/>
            <a:headEnd/>
            <a:tailEnd/>
          </a:ln>
        </p:spPr>
        <p:txBody>
          <a:bodyPr wrap="none" anchor="ctr"/>
          <a:lstStyle/>
          <a:p>
            <a:pPr algn="ctr" eaLnBrk="0" hangingPunct="0"/>
            <a:r>
              <a:rPr lang="en-US">
                <a:solidFill>
                  <a:schemeClr val="bg1"/>
                </a:solidFill>
              </a:rPr>
              <a:t>fan</a:t>
            </a:r>
          </a:p>
        </p:txBody>
      </p:sp>
      <p:sp>
        <p:nvSpPr>
          <p:cNvPr id="17414" name="Rectangle 64"/>
          <p:cNvSpPr>
            <a:spLocks noChangeArrowheads="1"/>
          </p:cNvSpPr>
          <p:nvPr/>
        </p:nvSpPr>
        <p:spPr bwMode="auto">
          <a:xfrm>
            <a:off x="4803775" y="4543425"/>
            <a:ext cx="4151313" cy="276225"/>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7415" name="Rectangle 65"/>
          <p:cNvSpPr>
            <a:spLocks noChangeArrowheads="1"/>
          </p:cNvSpPr>
          <p:nvPr/>
        </p:nvSpPr>
        <p:spPr bwMode="auto">
          <a:xfrm flipH="1" flipV="1">
            <a:off x="5857875" y="3967163"/>
            <a:ext cx="138113"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16" name="Rectangle 66"/>
          <p:cNvSpPr>
            <a:spLocks noChangeArrowheads="1"/>
          </p:cNvSpPr>
          <p:nvPr/>
        </p:nvSpPr>
        <p:spPr bwMode="auto">
          <a:xfrm flipH="1" flipV="1">
            <a:off x="6115050" y="3967163"/>
            <a:ext cx="138113"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17" name="Rectangle 67"/>
          <p:cNvSpPr>
            <a:spLocks noChangeArrowheads="1"/>
          </p:cNvSpPr>
          <p:nvPr/>
        </p:nvSpPr>
        <p:spPr bwMode="auto">
          <a:xfrm flipH="1" flipV="1">
            <a:off x="6391275" y="3967163"/>
            <a:ext cx="138113"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18" name="Rectangle 68"/>
          <p:cNvSpPr>
            <a:spLocks noChangeArrowheads="1"/>
          </p:cNvSpPr>
          <p:nvPr/>
        </p:nvSpPr>
        <p:spPr bwMode="auto">
          <a:xfrm flipH="1" flipV="1">
            <a:off x="6646863" y="3967163"/>
            <a:ext cx="138112"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19" name="Rectangle 69"/>
          <p:cNvSpPr>
            <a:spLocks noChangeArrowheads="1"/>
          </p:cNvSpPr>
          <p:nvPr/>
        </p:nvSpPr>
        <p:spPr bwMode="auto">
          <a:xfrm flipH="1" flipV="1">
            <a:off x="6923088" y="3967163"/>
            <a:ext cx="138112"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0" name="Rectangle 70"/>
          <p:cNvSpPr>
            <a:spLocks noChangeArrowheads="1"/>
          </p:cNvSpPr>
          <p:nvPr/>
        </p:nvSpPr>
        <p:spPr bwMode="auto">
          <a:xfrm flipH="1" flipV="1">
            <a:off x="7199313" y="3967163"/>
            <a:ext cx="139700"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1" name="Rectangle 71"/>
          <p:cNvSpPr>
            <a:spLocks noChangeArrowheads="1"/>
          </p:cNvSpPr>
          <p:nvPr/>
        </p:nvSpPr>
        <p:spPr bwMode="auto">
          <a:xfrm flipH="1" flipV="1">
            <a:off x="7464425" y="3967163"/>
            <a:ext cx="139700"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2" name="Rectangle 72"/>
          <p:cNvSpPr>
            <a:spLocks noChangeArrowheads="1"/>
          </p:cNvSpPr>
          <p:nvPr/>
        </p:nvSpPr>
        <p:spPr bwMode="auto">
          <a:xfrm flipH="1" flipV="1">
            <a:off x="7732713" y="3967163"/>
            <a:ext cx="138112"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3" name="Rectangle 73"/>
          <p:cNvSpPr>
            <a:spLocks noChangeArrowheads="1"/>
          </p:cNvSpPr>
          <p:nvPr/>
        </p:nvSpPr>
        <p:spPr bwMode="auto">
          <a:xfrm flipH="1" flipV="1">
            <a:off x="7997825" y="3967163"/>
            <a:ext cx="138113"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4" name="Rectangle 74"/>
          <p:cNvSpPr>
            <a:spLocks noChangeArrowheads="1"/>
          </p:cNvSpPr>
          <p:nvPr/>
        </p:nvSpPr>
        <p:spPr bwMode="auto">
          <a:xfrm flipH="1" flipV="1">
            <a:off x="8283575" y="3970338"/>
            <a:ext cx="139700" cy="577850"/>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5" name="Rectangle 75"/>
          <p:cNvSpPr>
            <a:spLocks noChangeArrowheads="1"/>
          </p:cNvSpPr>
          <p:nvPr/>
        </p:nvSpPr>
        <p:spPr bwMode="auto">
          <a:xfrm flipH="1" flipV="1">
            <a:off x="8548688" y="3967163"/>
            <a:ext cx="139700"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6" name="Rectangle 76"/>
          <p:cNvSpPr>
            <a:spLocks noChangeArrowheads="1"/>
          </p:cNvSpPr>
          <p:nvPr/>
        </p:nvSpPr>
        <p:spPr bwMode="auto">
          <a:xfrm flipH="1" flipV="1">
            <a:off x="8818563" y="3967163"/>
            <a:ext cx="136525"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7" name="Rectangle 77"/>
          <p:cNvSpPr>
            <a:spLocks noChangeArrowheads="1"/>
          </p:cNvSpPr>
          <p:nvPr/>
        </p:nvSpPr>
        <p:spPr bwMode="auto">
          <a:xfrm flipH="1" flipV="1">
            <a:off x="4803775" y="3967163"/>
            <a:ext cx="138113"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8" name="Rectangle 78"/>
          <p:cNvSpPr>
            <a:spLocks noChangeArrowheads="1"/>
          </p:cNvSpPr>
          <p:nvPr/>
        </p:nvSpPr>
        <p:spPr bwMode="auto">
          <a:xfrm flipH="1" flipV="1">
            <a:off x="5068888" y="3967163"/>
            <a:ext cx="139700"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29" name="Rectangle 79"/>
          <p:cNvSpPr>
            <a:spLocks noChangeArrowheads="1"/>
          </p:cNvSpPr>
          <p:nvPr/>
        </p:nvSpPr>
        <p:spPr bwMode="auto">
          <a:xfrm flipH="1" flipV="1">
            <a:off x="5335588" y="3967163"/>
            <a:ext cx="139700"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30" name="Rectangle 80"/>
          <p:cNvSpPr>
            <a:spLocks noChangeArrowheads="1"/>
          </p:cNvSpPr>
          <p:nvPr/>
        </p:nvSpPr>
        <p:spPr bwMode="auto">
          <a:xfrm flipH="1" flipV="1">
            <a:off x="5600700" y="3967163"/>
            <a:ext cx="139700" cy="576262"/>
          </a:xfrm>
          <a:prstGeom prst="rect">
            <a:avLst/>
          </a:prstGeom>
          <a:solidFill>
            <a:schemeClr val="accent1"/>
          </a:solidFill>
          <a:ln w="12700">
            <a:noFill/>
            <a:miter lim="800000"/>
            <a:headEnd/>
            <a:tailEnd/>
          </a:ln>
        </p:spPr>
        <p:txBody>
          <a:bodyPr rot="10800000" wrap="none" anchor="ctr"/>
          <a:lstStyle/>
          <a:p>
            <a:pPr eaLnBrk="0" hangingPunct="0"/>
            <a:endParaRPr lang="en-US">
              <a:solidFill>
                <a:srgbClr val="000000"/>
              </a:solidFill>
            </a:endParaRPr>
          </a:p>
        </p:txBody>
      </p:sp>
      <p:sp>
        <p:nvSpPr>
          <p:cNvPr id="17431" name="Text Box 81"/>
          <p:cNvSpPr txBox="1">
            <a:spLocks noChangeArrowheads="1"/>
          </p:cNvSpPr>
          <p:nvPr/>
        </p:nvSpPr>
        <p:spPr bwMode="auto">
          <a:xfrm>
            <a:off x="4762500" y="4522788"/>
            <a:ext cx="1889125" cy="304800"/>
          </a:xfrm>
          <a:prstGeom prst="rect">
            <a:avLst/>
          </a:prstGeom>
          <a:noFill/>
          <a:ln w="12700">
            <a:noFill/>
            <a:miter lim="800000"/>
            <a:headEnd/>
            <a:tailEnd/>
          </a:ln>
        </p:spPr>
        <p:txBody>
          <a:bodyPr>
            <a:spAutoFit/>
          </a:bodyPr>
          <a:lstStyle/>
          <a:p>
            <a:pPr eaLnBrk="0" hangingPunct="0"/>
            <a:r>
              <a:rPr lang="en-US" sz="1400">
                <a:solidFill>
                  <a:schemeClr val="bg1"/>
                </a:solidFill>
              </a:rPr>
              <a:t>fin array heat sink</a:t>
            </a:r>
            <a:endParaRPr lang="en-US" sz="3200">
              <a:solidFill>
                <a:schemeClr val="bg1"/>
              </a:solidFill>
            </a:endParaRPr>
          </a:p>
        </p:txBody>
      </p:sp>
      <p:sp>
        <p:nvSpPr>
          <p:cNvPr id="17432" name="Rectangle 82"/>
          <p:cNvSpPr>
            <a:spLocks noChangeArrowheads="1"/>
          </p:cNvSpPr>
          <p:nvPr/>
        </p:nvSpPr>
        <p:spPr bwMode="auto">
          <a:xfrm flipV="1">
            <a:off x="5557838" y="4833938"/>
            <a:ext cx="2698750" cy="185737"/>
          </a:xfrm>
          <a:prstGeom prst="rect">
            <a:avLst/>
          </a:prstGeom>
          <a:solidFill>
            <a:srgbClr val="CC6600"/>
          </a:solidFill>
          <a:ln w="12700">
            <a:noFill/>
            <a:miter lim="800000"/>
            <a:headEnd/>
            <a:tailEnd/>
          </a:ln>
        </p:spPr>
        <p:txBody>
          <a:bodyPr rot="10800000" wrap="none" anchor="ctr"/>
          <a:lstStyle/>
          <a:p>
            <a:pPr eaLnBrk="0" hangingPunct="0"/>
            <a:endParaRPr lang="en-US">
              <a:solidFill>
                <a:srgbClr val="000000"/>
              </a:solidFill>
            </a:endParaRPr>
          </a:p>
        </p:txBody>
      </p:sp>
      <p:sp>
        <p:nvSpPr>
          <p:cNvPr id="17433" name="Line 83"/>
          <p:cNvSpPr>
            <a:spLocks noChangeShapeType="1"/>
          </p:cNvSpPr>
          <p:nvPr/>
        </p:nvSpPr>
        <p:spPr bwMode="auto">
          <a:xfrm flipH="1" flipV="1">
            <a:off x="5546725" y="4822825"/>
            <a:ext cx="2706688" cy="1588"/>
          </a:xfrm>
          <a:prstGeom prst="line">
            <a:avLst/>
          </a:prstGeom>
          <a:noFill/>
          <a:ln w="38100">
            <a:solidFill>
              <a:srgbClr val="E5F96F"/>
            </a:solidFill>
            <a:round/>
            <a:headEnd/>
            <a:tailEnd/>
          </a:ln>
        </p:spPr>
        <p:txBody>
          <a:bodyPr/>
          <a:lstStyle/>
          <a:p>
            <a:endParaRPr lang="en-US"/>
          </a:p>
        </p:txBody>
      </p:sp>
      <p:sp>
        <p:nvSpPr>
          <p:cNvPr id="17434" name="Line 84"/>
          <p:cNvSpPr>
            <a:spLocks noChangeShapeType="1"/>
          </p:cNvSpPr>
          <p:nvPr/>
        </p:nvSpPr>
        <p:spPr bwMode="auto">
          <a:xfrm flipV="1">
            <a:off x="5892800" y="5037138"/>
            <a:ext cx="1949450" cy="0"/>
          </a:xfrm>
          <a:prstGeom prst="line">
            <a:avLst/>
          </a:prstGeom>
          <a:noFill/>
          <a:ln w="38100">
            <a:solidFill>
              <a:srgbClr val="E5F96F"/>
            </a:solidFill>
            <a:round/>
            <a:headEnd/>
            <a:tailEnd/>
          </a:ln>
        </p:spPr>
        <p:txBody>
          <a:bodyPr/>
          <a:lstStyle/>
          <a:p>
            <a:endParaRPr lang="en-US"/>
          </a:p>
        </p:txBody>
      </p:sp>
      <p:sp>
        <p:nvSpPr>
          <p:cNvPr id="17435" name="Text Box 85"/>
          <p:cNvSpPr txBox="1">
            <a:spLocks noChangeArrowheads="1"/>
          </p:cNvSpPr>
          <p:nvPr/>
        </p:nvSpPr>
        <p:spPr bwMode="auto">
          <a:xfrm>
            <a:off x="5503863" y="4772025"/>
            <a:ext cx="692150" cy="274638"/>
          </a:xfrm>
          <a:prstGeom prst="rect">
            <a:avLst/>
          </a:prstGeom>
          <a:noFill/>
          <a:ln w="12700">
            <a:noFill/>
            <a:miter lim="800000"/>
            <a:headEnd/>
            <a:tailEnd/>
          </a:ln>
        </p:spPr>
        <p:txBody>
          <a:bodyPr wrap="none">
            <a:spAutoFit/>
          </a:bodyPr>
          <a:lstStyle/>
          <a:p>
            <a:pPr eaLnBrk="0" hangingPunct="0"/>
            <a:r>
              <a:rPr lang="en-US" sz="1200">
                <a:solidFill>
                  <a:schemeClr val="bg1"/>
                </a:solidFill>
              </a:rPr>
              <a:t>copper</a:t>
            </a:r>
          </a:p>
        </p:txBody>
      </p:sp>
      <p:sp>
        <p:nvSpPr>
          <p:cNvPr id="17436" name="Rectangle 86"/>
          <p:cNvSpPr>
            <a:spLocks noChangeArrowheads="1"/>
          </p:cNvSpPr>
          <p:nvPr/>
        </p:nvSpPr>
        <p:spPr bwMode="auto">
          <a:xfrm>
            <a:off x="4876800" y="1174750"/>
            <a:ext cx="3886200" cy="1754326"/>
          </a:xfrm>
          <a:prstGeom prst="rect">
            <a:avLst/>
          </a:prstGeom>
          <a:noFill/>
          <a:ln w="12700">
            <a:noFill/>
            <a:miter lim="800000"/>
            <a:headEnd/>
            <a:tailEnd/>
          </a:ln>
        </p:spPr>
        <p:txBody>
          <a:bodyPr>
            <a:spAutoFit/>
          </a:bodyPr>
          <a:lstStyle/>
          <a:p>
            <a:pPr marL="117475" indent="-117475" eaLnBrk="0" hangingPunct="0">
              <a:buFontTx/>
              <a:buChar char="•"/>
            </a:pPr>
            <a:r>
              <a:rPr lang="en-US" sz="2000" dirty="0">
                <a:solidFill>
                  <a:srgbClr val="000000"/>
                </a:solidFill>
                <a:latin typeface="Helvetica"/>
              </a:rPr>
              <a:t>Best modern technology in the electronics layer</a:t>
            </a:r>
          </a:p>
          <a:p>
            <a:pPr marL="117475" indent="-117475" eaLnBrk="0" hangingPunct="0"/>
            <a:endParaRPr lang="en-US" sz="2000" dirty="0">
              <a:solidFill>
                <a:srgbClr val="000000"/>
              </a:solidFill>
              <a:latin typeface="Helvetica"/>
            </a:endParaRPr>
          </a:p>
          <a:p>
            <a:pPr marL="117475" indent="-117475" algn="ctr" eaLnBrk="0" hangingPunct="0"/>
            <a:r>
              <a:rPr lang="en-US" sz="2400" i="1" dirty="0">
                <a:solidFill>
                  <a:srgbClr val="CC0000"/>
                </a:solidFill>
                <a:latin typeface="Helvetica"/>
              </a:rPr>
              <a:t>Ancient “technology” in the thermal </a:t>
            </a:r>
            <a:r>
              <a:rPr lang="en-US" sz="2400" i="1" dirty="0" smtClean="0">
                <a:solidFill>
                  <a:srgbClr val="CC0000"/>
                </a:solidFill>
                <a:latin typeface="Helvetica"/>
              </a:rPr>
              <a:t>layer !</a:t>
            </a:r>
            <a:endParaRPr lang="en-US" sz="2400" i="1" dirty="0">
              <a:solidFill>
                <a:srgbClr val="CC0000"/>
              </a:solidFill>
              <a:latin typeface="Helvetica"/>
            </a:endParaRPr>
          </a:p>
        </p:txBody>
      </p:sp>
      <p:pic>
        <p:nvPicPr>
          <p:cNvPr id="17437" name="Picture 296" descr="p4"/>
          <p:cNvPicPr>
            <a:picLocks noChangeAspect="1" noChangeArrowheads="1"/>
          </p:cNvPicPr>
          <p:nvPr/>
        </p:nvPicPr>
        <p:blipFill>
          <a:blip r:embed="rId2"/>
          <a:srcRect l="5083" r="16942"/>
          <a:stretch>
            <a:fillRect/>
          </a:stretch>
        </p:blipFill>
        <p:spPr bwMode="auto">
          <a:xfrm>
            <a:off x="76200" y="1143000"/>
            <a:ext cx="4487863" cy="4318000"/>
          </a:xfrm>
          <a:prstGeom prst="rect">
            <a:avLst/>
          </a:prstGeom>
          <a:noFill/>
          <a:ln w="9525">
            <a:noFill/>
            <a:miter lim="800000"/>
            <a:headEnd/>
            <a:tailEnd/>
          </a:ln>
        </p:spPr>
      </p:pic>
      <p:sp>
        <p:nvSpPr>
          <p:cNvPr id="18462" name="Rectangle 2"/>
          <p:cNvSpPr>
            <a:spLocks noChangeArrowheads="1"/>
          </p:cNvSpPr>
          <p:nvPr/>
        </p:nvSpPr>
        <p:spPr bwMode="auto">
          <a:xfrm>
            <a:off x="457200" y="0"/>
            <a:ext cx="8001000" cy="762000"/>
          </a:xfrm>
          <a:prstGeom prst="rect">
            <a:avLst/>
          </a:prstGeom>
          <a:noFill/>
          <a:ln w="12700">
            <a:noFill/>
            <a:miter lim="800000"/>
            <a:headEnd/>
            <a:tailEnd/>
          </a:ln>
        </p:spPr>
        <p:txBody>
          <a:bodyPr lIns="90487" tIns="44450" rIns="90487" bIns="44450" anchor="b"/>
          <a:lstStyle/>
          <a:p>
            <a:pPr algn="ctr" eaLnBrk="0" hangingPunct="0">
              <a:defRPr/>
            </a:pPr>
            <a:r>
              <a:rPr lang="en-US" sz="2800" b="1" dirty="0">
                <a:solidFill>
                  <a:srgbClr val="FFFF99"/>
                </a:solidFill>
                <a:latin typeface="+mj-lt"/>
                <a:ea typeface="+mj-ea"/>
                <a:cs typeface="+mj-cs"/>
              </a:rPr>
              <a:t>Microelectronics Packaging Today</a:t>
            </a:r>
          </a:p>
        </p:txBody>
      </p:sp>
      <p:pic>
        <p:nvPicPr>
          <p:cNvPr id="17439" name="Picture 78" descr="kenny.jpg"/>
          <p:cNvPicPr>
            <a:picLocks noChangeAspect="1"/>
          </p:cNvPicPr>
          <p:nvPr/>
        </p:nvPicPr>
        <p:blipFill>
          <a:blip r:embed="rId3"/>
          <a:srcRect b="10011"/>
          <a:stretch>
            <a:fillRect/>
          </a:stretch>
        </p:blipFill>
        <p:spPr bwMode="auto">
          <a:xfrm>
            <a:off x="7821613" y="0"/>
            <a:ext cx="865187" cy="922338"/>
          </a:xfrm>
          <a:prstGeom prst="rect">
            <a:avLst/>
          </a:prstGeom>
          <a:noFill/>
          <a:ln w="9525">
            <a:noFill/>
            <a:miter lim="800000"/>
            <a:headEnd/>
            <a:tailEnd/>
          </a:ln>
        </p:spPr>
      </p:pic>
      <p:cxnSp>
        <p:nvCxnSpPr>
          <p:cNvPr id="81" name="Straight Arrow Connector 80"/>
          <p:cNvCxnSpPr/>
          <p:nvPr/>
        </p:nvCxnSpPr>
        <p:spPr>
          <a:xfrm rot="10800000">
            <a:off x="8001000" y="51054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655638" y="1633538"/>
            <a:ext cx="1154112" cy="336550"/>
            <a:chOff x="149" y="1485"/>
            <a:chExt cx="727" cy="212"/>
          </a:xfrm>
        </p:grpSpPr>
        <p:sp>
          <p:nvSpPr>
            <p:cNvPr id="18540" name="Line 3"/>
            <p:cNvSpPr>
              <a:spLocks noChangeShapeType="1"/>
            </p:cNvSpPr>
            <p:nvPr/>
          </p:nvSpPr>
          <p:spPr bwMode="auto">
            <a:xfrm flipH="1">
              <a:off x="719" y="1604"/>
              <a:ext cx="157" cy="0"/>
            </a:xfrm>
            <a:prstGeom prst="line">
              <a:avLst/>
            </a:prstGeom>
            <a:noFill/>
            <a:ln w="57150">
              <a:solidFill>
                <a:srgbClr val="C0C0C0"/>
              </a:solidFill>
              <a:round/>
              <a:headEnd/>
              <a:tailEnd/>
            </a:ln>
          </p:spPr>
          <p:txBody>
            <a:bodyPr wrap="none" anchor="ctr"/>
            <a:lstStyle/>
            <a:p>
              <a:endParaRPr lang="en-US"/>
            </a:p>
          </p:txBody>
        </p:sp>
        <p:sp>
          <p:nvSpPr>
            <p:cNvPr id="18541" name="Text Box 4"/>
            <p:cNvSpPr txBox="1">
              <a:spLocks noChangeArrowheads="1"/>
            </p:cNvSpPr>
            <p:nvPr/>
          </p:nvSpPr>
          <p:spPr bwMode="auto">
            <a:xfrm>
              <a:off x="149" y="1485"/>
              <a:ext cx="561" cy="212"/>
            </a:xfrm>
            <a:prstGeom prst="rect">
              <a:avLst/>
            </a:prstGeom>
            <a:solidFill>
              <a:schemeClr val="tx1">
                <a:alpha val="12941"/>
              </a:schemeClr>
            </a:solidFill>
            <a:ln w="9525" algn="ctr">
              <a:noFill/>
              <a:miter lim="800000"/>
              <a:headEnd/>
              <a:tailEnd/>
            </a:ln>
          </p:spPr>
          <p:txBody>
            <a:bodyPr wrap="none">
              <a:spAutoFit/>
            </a:bodyPr>
            <a:lstStyle/>
            <a:p>
              <a:pPr algn="ctr" eaLnBrk="0" hangingPunct="0"/>
              <a:r>
                <a:rPr lang="en-US" sz="1600">
                  <a:solidFill>
                    <a:srgbClr val="FFCCCC"/>
                  </a:solidFill>
                </a:rPr>
                <a:t>T</a:t>
              </a:r>
              <a:r>
                <a:rPr lang="en-US" sz="1600" baseline="-25000">
                  <a:solidFill>
                    <a:srgbClr val="FFCCCC"/>
                  </a:solidFill>
                </a:rPr>
                <a:t>Junction</a:t>
              </a:r>
            </a:p>
          </p:txBody>
        </p:sp>
      </p:grpSp>
      <p:sp>
        <p:nvSpPr>
          <p:cNvPr id="48133" name="Freeform 5"/>
          <p:cNvSpPr>
            <a:spLocks/>
          </p:cNvSpPr>
          <p:nvPr/>
        </p:nvSpPr>
        <p:spPr bwMode="auto">
          <a:xfrm>
            <a:off x="2055813" y="1787525"/>
            <a:ext cx="6162675" cy="3368675"/>
          </a:xfrm>
          <a:custGeom>
            <a:avLst/>
            <a:gdLst>
              <a:gd name="T0" fmla="*/ 0 w 3882"/>
              <a:gd name="T1" fmla="*/ 0 h 2122"/>
              <a:gd name="T2" fmla="*/ 2147483647 w 3882"/>
              <a:gd name="T3" fmla="*/ 2147483647 h 2122"/>
              <a:gd name="T4" fmla="*/ 2147483647 w 3882"/>
              <a:gd name="T5" fmla="*/ 2147483647 h 2122"/>
              <a:gd name="T6" fmla="*/ 2147483647 w 3882"/>
              <a:gd name="T7" fmla="*/ 2147483647 h 2122"/>
              <a:gd name="T8" fmla="*/ 2147483647 w 3882"/>
              <a:gd name="T9" fmla="*/ 2147483647 h 2122"/>
              <a:gd name="T10" fmla="*/ 0 60000 65536"/>
              <a:gd name="T11" fmla="*/ 0 60000 65536"/>
              <a:gd name="T12" fmla="*/ 0 60000 65536"/>
              <a:gd name="T13" fmla="*/ 0 60000 65536"/>
              <a:gd name="T14" fmla="*/ 0 60000 65536"/>
              <a:gd name="T15" fmla="*/ 0 w 3882"/>
              <a:gd name="T16" fmla="*/ 0 h 2122"/>
              <a:gd name="T17" fmla="*/ 3882 w 3882"/>
              <a:gd name="T18" fmla="*/ 2122 h 2122"/>
            </a:gdLst>
            <a:ahLst/>
            <a:cxnLst>
              <a:cxn ang="T10">
                <a:pos x="T0" y="T1"/>
              </a:cxn>
              <a:cxn ang="T11">
                <a:pos x="T2" y="T3"/>
              </a:cxn>
              <a:cxn ang="T12">
                <a:pos x="T4" y="T5"/>
              </a:cxn>
              <a:cxn ang="T13">
                <a:pos x="T6" y="T7"/>
              </a:cxn>
              <a:cxn ang="T14">
                <a:pos x="T8" y="T9"/>
              </a:cxn>
            </a:cxnLst>
            <a:rect l="T15" t="T16" r="T17" b="T18"/>
            <a:pathLst>
              <a:path w="3882" h="2122">
                <a:moveTo>
                  <a:pt x="0" y="0"/>
                </a:moveTo>
                <a:lnTo>
                  <a:pt x="900" y="741"/>
                </a:lnTo>
                <a:lnTo>
                  <a:pt x="1886" y="1175"/>
                </a:lnTo>
                <a:lnTo>
                  <a:pt x="2912" y="1673"/>
                </a:lnTo>
                <a:lnTo>
                  <a:pt x="3882" y="2122"/>
                </a:lnTo>
              </a:path>
            </a:pathLst>
          </a:custGeom>
          <a:noFill/>
          <a:ln w="9525">
            <a:solidFill>
              <a:srgbClr val="000099"/>
            </a:solidFill>
            <a:round/>
            <a:headEnd/>
            <a:tailEnd/>
          </a:ln>
        </p:spPr>
        <p:txBody>
          <a:bodyPr wrap="none" anchor="ctr"/>
          <a:lstStyle/>
          <a:p>
            <a:pPr eaLnBrk="0" hangingPunct="0"/>
            <a:endParaRPr lang="en-US">
              <a:solidFill>
                <a:srgbClr val="000000"/>
              </a:solidFill>
            </a:endParaRPr>
          </a:p>
        </p:txBody>
      </p:sp>
      <p:sp>
        <p:nvSpPr>
          <p:cNvPr id="48134" name="Line 6"/>
          <p:cNvSpPr>
            <a:spLocks noChangeShapeType="1"/>
          </p:cNvSpPr>
          <p:nvPr/>
        </p:nvSpPr>
        <p:spPr bwMode="auto">
          <a:xfrm flipV="1">
            <a:off x="5027613" y="3708400"/>
            <a:ext cx="12700" cy="2079625"/>
          </a:xfrm>
          <a:prstGeom prst="line">
            <a:avLst/>
          </a:prstGeom>
          <a:noFill/>
          <a:ln w="9525">
            <a:solidFill>
              <a:srgbClr val="FFCC00"/>
            </a:solidFill>
            <a:round/>
            <a:headEnd/>
            <a:tailEnd/>
          </a:ln>
        </p:spPr>
        <p:txBody>
          <a:bodyPr wrap="none" anchor="ctr"/>
          <a:lstStyle/>
          <a:p>
            <a:endParaRPr lang="en-US"/>
          </a:p>
        </p:txBody>
      </p:sp>
      <p:sp>
        <p:nvSpPr>
          <p:cNvPr id="18437" name="Line 7"/>
          <p:cNvSpPr>
            <a:spLocks noChangeShapeType="1"/>
          </p:cNvSpPr>
          <p:nvPr/>
        </p:nvSpPr>
        <p:spPr bwMode="auto">
          <a:xfrm flipV="1">
            <a:off x="2047875" y="1851025"/>
            <a:ext cx="12700" cy="3968750"/>
          </a:xfrm>
          <a:prstGeom prst="line">
            <a:avLst/>
          </a:prstGeom>
          <a:noFill/>
          <a:ln w="9525">
            <a:solidFill>
              <a:srgbClr val="FFCC00"/>
            </a:solidFill>
            <a:round/>
            <a:headEnd/>
            <a:tailEnd/>
          </a:ln>
        </p:spPr>
        <p:txBody>
          <a:bodyPr wrap="none" anchor="ctr"/>
          <a:lstStyle/>
          <a:p>
            <a:endParaRPr lang="en-US"/>
          </a:p>
        </p:txBody>
      </p:sp>
      <p:sp>
        <p:nvSpPr>
          <p:cNvPr id="48136" name="Line 8"/>
          <p:cNvSpPr>
            <a:spLocks noChangeShapeType="1"/>
          </p:cNvSpPr>
          <p:nvPr/>
        </p:nvSpPr>
        <p:spPr bwMode="auto">
          <a:xfrm flipV="1">
            <a:off x="3448050" y="2987675"/>
            <a:ext cx="0" cy="2762250"/>
          </a:xfrm>
          <a:prstGeom prst="line">
            <a:avLst/>
          </a:prstGeom>
          <a:noFill/>
          <a:ln w="9525">
            <a:solidFill>
              <a:srgbClr val="FFCC00"/>
            </a:solidFill>
            <a:round/>
            <a:headEnd/>
            <a:tailEnd/>
          </a:ln>
        </p:spPr>
        <p:txBody>
          <a:bodyPr wrap="none" anchor="ctr"/>
          <a:lstStyle/>
          <a:p>
            <a:endParaRPr lang="en-US"/>
          </a:p>
        </p:txBody>
      </p:sp>
      <p:sp>
        <p:nvSpPr>
          <p:cNvPr id="18439" name="Line 9"/>
          <p:cNvSpPr>
            <a:spLocks noChangeShapeType="1"/>
          </p:cNvSpPr>
          <p:nvPr/>
        </p:nvSpPr>
        <p:spPr bwMode="auto">
          <a:xfrm flipH="1" flipV="1">
            <a:off x="8204200" y="5062538"/>
            <a:ext cx="1588" cy="730250"/>
          </a:xfrm>
          <a:prstGeom prst="line">
            <a:avLst/>
          </a:prstGeom>
          <a:noFill/>
          <a:ln w="9525">
            <a:solidFill>
              <a:srgbClr val="FFCC00"/>
            </a:solidFill>
            <a:round/>
            <a:headEnd/>
            <a:tailEnd/>
          </a:ln>
        </p:spPr>
        <p:txBody>
          <a:bodyPr wrap="none" anchor="ctr"/>
          <a:lstStyle/>
          <a:p>
            <a:endParaRPr lang="en-US"/>
          </a:p>
        </p:txBody>
      </p:sp>
      <p:sp>
        <p:nvSpPr>
          <p:cNvPr id="48138" name="Line 10"/>
          <p:cNvSpPr>
            <a:spLocks noChangeShapeType="1"/>
          </p:cNvSpPr>
          <p:nvPr/>
        </p:nvSpPr>
        <p:spPr bwMode="auto">
          <a:xfrm flipV="1">
            <a:off x="6646863" y="4459288"/>
            <a:ext cx="12700" cy="1303337"/>
          </a:xfrm>
          <a:prstGeom prst="line">
            <a:avLst/>
          </a:prstGeom>
          <a:noFill/>
          <a:ln w="9525">
            <a:solidFill>
              <a:srgbClr val="FFCC00"/>
            </a:solidFill>
            <a:round/>
            <a:headEnd/>
            <a:tailEnd/>
          </a:ln>
        </p:spPr>
        <p:txBody>
          <a:bodyPr wrap="none" anchor="ctr"/>
          <a:lstStyle/>
          <a:p>
            <a:endParaRPr lang="en-US"/>
          </a:p>
        </p:txBody>
      </p:sp>
      <p:sp>
        <p:nvSpPr>
          <p:cNvPr id="19465" name="Rectangle 11"/>
          <p:cNvSpPr>
            <a:spLocks noChangeArrowheads="1"/>
          </p:cNvSpPr>
          <p:nvPr/>
        </p:nvSpPr>
        <p:spPr bwMode="auto">
          <a:xfrm>
            <a:off x="50800" y="0"/>
            <a:ext cx="9144000" cy="1066800"/>
          </a:xfrm>
          <a:prstGeom prst="rect">
            <a:avLst/>
          </a:prstGeom>
          <a:noFill/>
          <a:ln w="12700">
            <a:noFill/>
            <a:miter lim="800000"/>
            <a:headEnd/>
            <a:tailEnd/>
          </a:ln>
        </p:spPr>
        <p:txBody>
          <a:bodyPr lIns="90487" tIns="44450" rIns="90487" bIns="44450" anchor="ctr"/>
          <a:lstStyle/>
          <a:p>
            <a:pPr algn="ctr">
              <a:defRPr/>
            </a:pPr>
            <a:r>
              <a:rPr lang="en-US" sz="2800" b="1" dirty="0">
                <a:solidFill>
                  <a:srgbClr val="FFFF99"/>
                </a:solidFill>
                <a:latin typeface="+mj-lt"/>
                <a:ea typeface="+mj-ea"/>
                <a:cs typeface="+mj-cs"/>
              </a:rPr>
              <a:t>Thermal Resistance Breakdown </a:t>
            </a:r>
            <a:br>
              <a:rPr lang="en-US" sz="2800" b="1" dirty="0">
                <a:solidFill>
                  <a:srgbClr val="FFFF99"/>
                </a:solidFill>
                <a:latin typeface="+mj-lt"/>
                <a:ea typeface="+mj-ea"/>
                <a:cs typeface="+mj-cs"/>
              </a:rPr>
            </a:br>
            <a:r>
              <a:rPr lang="en-US" sz="2800" b="1" dirty="0">
                <a:solidFill>
                  <a:srgbClr val="FFFF99"/>
                </a:solidFill>
                <a:latin typeface="+mj-lt"/>
                <a:ea typeface="+mj-ea"/>
                <a:cs typeface="+mj-cs"/>
              </a:rPr>
              <a:t>Where is the Problem?</a:t>
            </a:r>
            <a:endParaRPr lang="en-US" sz="2800" dirty="0"/>
          </a:p>
        </p:txBody>
      </p:sp>
      <p:sp>
        <p:nvSpPr>
          <p:cNvPr id="18442" name="Text Box 12"/>
          <p:cNvSpPr txBox="1">
            <a:spLocks noChangeArrowheads="1"/>
          </p:cNvSpPr>
          <p:nvPr/>
        </p:nvSpPr>
        <p:spPr bwMode="auto">
          <a:xfrm>
            <a:off x="7469188" y="1258888"/>
            <a:ext cx="1150937" cy="304800"/>
          </a:xfrm>
          <a:prstGeom prst="rect">
            <a:avLst/>
          </a:prstGeom>
          <a:noFill/>
          <a:ln w="12700">
            <a:noFill/>
            <a:miter lim="800000"/>
            <a:headEnd/>
            <a:tailEnd/>
          </a:ln>
        </p:spPr>
        <p:txBody>
          <a:bodyPr wrap="none">
            <a:spAutoFit/>
          </a:bodyPr>
          <a:lstStyle/>
          <a:p>
            <a:pPr algn="r" eaLnBrk="0" hangingPunct="0"/>
            <a:r>
              <a:rPr lang="en-US" sz="1400"/>
              <a:t>chip carrier</a:t>
            </a:r>
            <a:endParaRPr lang="en-US" sz="3200"/>
          </a:p>
        </p:txBody>
      </p:sp>
      <p:grpSp>
        <p:nvGrpSpPr>
          <p:cNvPr id="18443" name="Group 13"/>
          <p:cNvGrpSpPr>
            <a:grpSpLocks/>
          </p:cNvGrpSpPr>
          <p:nvPr/>
        </p:nvGrpSpPr>
        <p:grpSpPr bwMode="auto">
          <a:xfrm>
            <a:off x="4162425" y="1187450"/>
            <a:ext cx="4843463" cy="1338263"/>
            <a:chOff x="2374" y="1000"/>
            <a:chExt cx="3051" cy="843"/>
          </a:xfrm>
        </p:grpSpPr>
        <p:sp>
          <p:nvSpPr>
            <p:cNvPr id="18490" name="AutoShape 14"/>
            <p:cNvSpPr>
              <a:spLocks noChangeArrowheads="1"/>
            </p:cNvSpPr>
            <p:nvPr/>
          </p:nvSpPr>
          <p:spPr bwMode="auto">
            <a:xfrm>
              <a:off x="3204" y="1094"/>
              <a:ext cx="1659" cy="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31 w 21600"/>
                <a:gd name="T13" fmla="*/ 1878 h 21600"/>
                <a:gd name="T14" fmla="*/ 19569 w 21600"/>
                <a:gd name="T15" fmla="*/ 19722 h 21600"/>
              </a:gdLst>
              <a:ahLst/>
              <a:cxnLst>
                <a:cxn ang="T8">
                  <a:pos x="T0" y="T1"/>
                </a:cxn>
                <a:cxn ang="T9">
                  <a:pos x="T2" y="T3"/>
                </a:cxn>
                <a:cxn ang="T10">
                  <a:pos x="T4" y="T5"/>
                </a:cxn>
                <a:cxn ang="T11">
                  <a:pos x="T6" y="T7"/>
                </a:cxn>
              </a:cxnLst>
              <a:rect l="T12" t="T13" r="T14" b="T15"/>
              <a:pathLst>
                <a:path w="21600" h="21600">
                  <a:moveTo>
                    <a:pt x="0" y="0"/>
                  </a:moveTo>
                  <a:lnTo>
                    <a:pt x="466" y="21600"/>
                  </a:lnTo>
                  <a:lnTo>
                    <a:pt x="21134" y="21600"/>
                  </a:lnTo>
                  <a:lnTo>
                    <a:pt x="21600" y="0"/>
                  </a:lnTo>
                  <a:close/>
                </a:path>
              </a:pathLst>
            </a:custGeom>
            <a:solidFill>
              <a:srgbClr val="808000"/>
            </a:soli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18491" name="Rectangle 15"/>
            <p:cNvSpPr>
              <a:spLocks noChangeArrowheads="1"/>
            </p:cNvSpPr>
            <p:nvPr/>
          </p:nvSpPr>
          <p:spPr bwMode="auto">
            <a:xfrm flipV="1">
              <a:off x="2774" y="1000"/>
              <a:ext cx="2508" cy="94"/>
            </a:xfrm>
            <a:prstGeom prst="rect">
              <a:avLst/>
            </a:prstGeom>
            <a:gradFill rotWithShape="1">
              <a:gsLst>
                <a:gs pos="0">
                  <a:srgbClr val="0000FF"/>
                </a:gs>
                <a:gs pos="100000">
                  <a:srgbClr val="000076"/>
                </a:gs>
              </a:gsLst>
              <a:lin ang="2700000" scaled="1"/>
            </a:gra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18492" name="Oval 16"/>
            <p:cNvSpPr>
              <a:spLocks noChangeAspect="1" noChangeArrowheads="1"/>
            </p:cNvSpPr>
            <p:nvPr/>
          </p:nvSpPr>
          <p:spPr bwMode="auto">
            <a:xfrm>
              <a:off x="3248"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493" name="Oval 17"/>
            <p:cNvSpPr>
              <a:spLocks noChangeAspect="1" noChangeArrowheads="1"/>
            </p:cNvSpPr>
            <p:nvPr/>
          </p:nvSpPr>
          <p:spPr bwMode="auto">
            <a:xfrm>
              <a:off x="3325"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494" name="Oval 18"/>
            <p:cNvSpPr>
              <a:spLocks noChangeAspect="1" noChangeArrowheads="1"/>
            </p:cNvSpPr>
            <p:nvPr/>
          </p:nvSpPr>
          <p:spPr bwMode="auto">
            <a:xfrm>
              <a:off x="3400"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495" name="Oval 19"/>
            <p:cNvSpPr>
              <a:spLocks noChangeAspect="1" noChangeArrowheads="1"/>
            </p:cNvSpPr>
            <p:nvPr/>
          </p:nvSpPr>
          <p:spPr bwMode="auto">
            <a:xfrm>
              <a:off x="3477"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496" name="Oval 20"/>
            <p:cNvSpPr>
              <a:spLocks noChangeAspect="1" noChangeArrowheads="1"/>
            </p:cNvSpPr>
            <p:nvPr/>
          </p:nvSpPr>
          <p:spPr bwMode="auto">
            <a:xfrm>
              <a:off x="3547"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497" name="Oval 21"/>
            <p:cNvSpPr>
              <a:spLocks noChangeAspect="1" noChangeArrowheads="1"/>
            </p:cNvSpPr>
            <p:nvPr/>
          </p:nvSpPr>
          <p:spPr bwMode="auto">
            <a:xfrm>
              <a:off x="3624"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498" name="Oval 22"/>
            <p:cNvSpPr>
              <a:spLocks noChangeAspect="1" noChangeArrowheads="1"/>
            </p:cNvSpPr>
            <p:nvPr/>
          </p:nvSpPr>
          <p:spPr bwMode="auto">
            <a:xfrm>
              <a:off x="3698"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499" name="Oval 23"/>
            <p:cNvSpPr>
              <a:spLocks noChangeAspect="1" noChangeArrowheads="1"/>
            </p:cNvSpPr>
            <p:nvPr/>
          </p:nvSpPr>
          <p:spPr bwMode="auto">
            <a:xfrm>
              <a:off x="3775"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0" name="Oval 24"/>
            <p:cNvSpPr>
              <a:spLocks noChangeAspect="1" noChangeArrowheads="1"/>
            </p:cNvSpPr>
            <p:nvPr/>
          </p:nvSpPr>
          <p:spPr bwMode="auto">
            <a:xfrm>
              <a:off x="3853"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1" name="Oval 25"/>
            <p:cNvSpPr>
              <a:spLocks noChangeAspect="1" noChangeArrowheads="1"/>
            </p:cNvSpPr>
            <p:nvPr/>
          </p:nvSpPr>
          <p:spPr bwMode="auto">
            <a:xfrm>
              <a:off x="3930"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2" name="Oval 26"/>
            <p:cNvSpPr>
              <a:spLocks noChangeAspect="1" noChangeArrowheads="1"/>
            </p:cNvSpPr>
            <p:nvPr/>
          </p:nvSpPr>
          <p:spPr bwMode="auto">
            <a:xfrm>
              <a:off x="4005"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3" name="Oval 27"/>
            <p:cNvSpPr>
              <a:spLocks noChangeAspect="1" noChangeArrowheads="1"/>
            </p:cNvSpPr>
            <p:nvPr/>
          </p:nvSpPr>
          <p:spPr bwMode="auto">
            <a:xfrm>
              <a:off x="4082"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4" name="Oval 28"/>
            <p:cNvSpPr>
              <a:spLocks noChangeAspect="1" noChangeArrowheads="1"/>
            </p:cNvSpPr>
            <p:nvPr/>
          </p:nvSpPr>
          <p:spPr bwMode="auto">
            <a:xfrm>
              <a:off x="4152"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5" name="Oval 29"/>
            <p:cNvSpPr>
              <a:spLocks noChangeAspect="1" noChangeArrowheads="1"/>
            </p:cNvSpPr>
            <p:nvPr/>
          </p:nvSpPr>
          <p:spPr bwMode="auto">
            <a:xfrm>
              <a:off x="4229"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6" name="Oval 30"/>
            <p:cNvSpPr>
              <a:spLocks noChangeAspect="1" noChangeArrowheads="1"/>
            </p:cNvSpPr>
            <p:nvPr/>
          </p:nvSpPr>
          <p:spPr bwMode="auto">
            <a:xfrm>
              <a:off x="4304"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7" name="Oval 31"/>
            <p:cNvSpPr>
              <a:spLocks noChangeAspect="1" noChangeArrowheads="1"/>
            </p:cNvSpPr>
            <p:nvPr/>
          </p:nvSpPr>
          <p:spPr bwMode="auto">
            <a:xfrm>
              <a:off x="4381"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8" name="Oval 32"/>
            <p:cNvSpPr>
              <a:spLocks noChangeAspect="1" noChangeArrowheads="1"/>
            </p:cNvSpPr>
            <p:nvPr/>
          </p:nvSpPr>
          <p:spPr bwMode="auto">
            <a:xfrm>
              <a:off x="4465"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09" name="Oval 33"/>
            <p:cNvSpPr>
              <a:spLocks noChangeAspect="1" noChangeArrowheads="1"/>
            </p:cNvSpPr>
            <p:nvPr/>
          </p:nvSpPr>
          <p:spPr bwMode="auto">
            <a:xfrm>
              <a:off x="4541"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10" name="Oval 34"/>
            <p:cNvSpPr>
              <a:spLocks noChangeAspect="1" noChangeArrowheads="1"/>
            </p:cNvSpPr>
            <p:nvPr/>
          </p:nvSpPr>
          <p:spPr bwMode="auto">
            <a:xfrm>
              <a:off x="4616"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11" name="Oval 35"/>
            <p:cNvSpPr>
              <a:spLocks noChangeAspect="1" noChangeArrowheads="1"/>
            </p:cNvSpPr>
            <p:nvPr/>
          </p:nvSpPr>
          <p:spPr bwMode="auto">
            <a:xfrm>
              <a:off x="4693"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12" name="Oval 36"/>
            <p:cNvSpPr>
              <a:spLocks noChangeAspect="1" noChangeArrowheads="1"/>
            </p:cNvSpPr>
            <p:nvPr/>
          </p:nvSpPr>
          <p:spPr bwMode="auto">
            <a:xfrm>
              <a:off x="4763"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8513" name="Rectangle 37"/>
            <p:cNvSpPr>
              <a:spLocks noChangeArrowheads="1"/>
            </p:cNvSpPr>
            <p:nvPr/>
          </p:nvSpPr>
          <p:spPr bwMode="auto">
            <a:xfrm flipV="1">
              <a:off x="3255" y="1140"/>
              <a:ext cx="1561" cy="81"/>
            </a:xfrm>
            <a:prstGeom prst="rect">
              <a:avLst/>
            </a:prstGeom>
            <a:gradFill rotWithShape="1">
              <a:gsLst>
                <a:gs pos="0">
                  <a:srgbClr val="9900FF"/>
                </a:gs>
                <a:gs pos="100000">
                  <a:srgbClr val="470076"/>
                </a:gs>
              </a:gsLst>
              <a:lin ang="2700000" scaled="1"/>
            </a:gra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18514" name="Freeform 38"/>
            <p:cNvSpPr>
              <a:spLocks/>
            </p:cNvSpPr>
            <p:nvPr/>
          </p:nvSpPr>
          <p:spPr bwMode="auto">
            <a:xfrm flipV="1">
              <a:off x="3009" y="1094"/>
              <a:ext cx="2052" cy="353"/>
            </a:xfrm>
            <a:custGeom>
              <a:avLst/>
              <a:gdLst>
                <a:gd name="T0" fmla="*/ 0 w 3408"/>
                <a:gd name="T1" fmla="*/ 63 h 498"/>
                <a:gd name="T2" fmla="*/ 0 w 3408"/>
                <a:gd name="T3" fmla="*/ 0 h 498"/>
                <a:gd name="T4" fmla="*/ 163 w 3408"/>
                <a:gd name="T5" fmla="*/ 0 h 498"/>
                <a:gd name="T6" fmla="*/ 163 w 3408"/>
                <a:gd name="T7" fmla="*/ 63 h 498"/>
                <a:gd name="T8" fmla="*/ 153 w 3408"/>
                <a:gd name="T9" fmla="*/ 63 h 498"/>
                <a:gd name="T10" fmla="*/ 153 w 3408"/>
                <a:gd name="T11" fmla="*/ 40 h 498"/>
                <a:gd name="T12" fmla="*/ 8 w 3408"/>
                <a:gd name="T13" fmla="*/ 40 h 498"/>
                <a:gd name="T14" fmla="*/ 8 w 3408"/>
                <a:gd name="T15" fmla="*/ 63 h 498"/>
                <a:gd name="T16" fmla="*/ 0 60000 65536"/>
                <a:gd name="T17" fmla="*/ 0 60000 65536"/>
                <a:gd name="T18" fmla="*/ 0 60000 65536"/>
                <a:gd name="T19" fmla="*/ 0 60000 65536"/>
                <a:gd name="T20" fmla="*/ 0 60000 65536"/>
                <a:gd name="T21" fmla="*/ 0 60000 65536"/>
                <a:gd name="T22" fmla="*/ 0 60000 65536"/>
                <a:gd name="T23" fmla="*/ 0 60000 65536"/>
                <a:gd name="T24" fmla="*/ 0 w 3408"/>
                <a:gd name="T25" fmla="*/ 0 h 498"/>
                <a:gd name="T26" fmla="*/ 3408 w 3408"/>
                <a:gd name="T27" fmla="*/ 498 h 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8" h="498">
                  <a:moveTo>
                    <a:pt x="0" y="498"/>
                  </a:moveTo>
                  <a:lnTo>
                    <a:pt x="0" y="0"/>
                  </a:lnTo>
                  <a:lnTo>
                    <a:pt x="3408" y="0"/>
                  </a:lnTo>
                  <a:lnTo>
                    <a:pt x="3408" y="498"/>
                  </a:lnTo>
                  <a:lnTo>
                    <a:pt x="3210" y="498"/>
                  </a:lnTo>
                  <a:lnTo>
                    <a:pt x="3210" y="318"/>
                  </a:lnTo>
                  <a:lnTo>
                    <a:pt x="174" y="318"/>
                  </a:lnTo>
                  <a:lnTo>
                    <a:pt x="174" y="498"/>
                  </a:lnTo>
                </a:path>
              </a:pathLst>
            </a:custGeom>
            <a:gradFill rotWithShape="1">
              <a:gsLst>
                <a:gs pos="0">
                  <a:srgbClr val="FF9933"/>
                </a:gs>
                <a:gs pos="100000">
                  <a:srgbClr val="764718"/>
                </a:gs>
              </a:gsLst>
              <a:lin ang="2700000" scaled="1"/>
            </a:gradFill>
            <a:ln w="12700" cap="sq">
              <a:solidFill>
                <a:schemeClr val="tx1"/>
              </a:solidFill>
              <a:round/>
              <a:headEnd type="none" w="sm" len="sm"/>
              <a:tailEnd type="none" w="sm" len="sm"/>
            </a:ln>
          </p:spPr>
          <p:txBody>
            <a:bodyPr/>
            <a:lstStyle/>
            <a:p>
              <a:pPr eaLnBrk="0" hangingPunct="0"/>
              <a:endParaRPr lang="en-US">
                <a:solidFill>
                  <a:srgbClr val="000000"/>
                </a:solidFill>
              </a:endParaRPr>
            </a:p>
          </p:txBody>
        </p:sp>
        <p:sp>
          <p:nvSpPr>
            <p:cNvPr id="18515" name="Text Box 39"/>
            <p:cNvSpPr txBox="1">
              <a:spLocks noChangeArrowheads="1"/>
            </p:cNvSpPr>
            <p:nvPr/>
          </p:nvSpPr>
          <p:spPr bwMode="auto">
            <a:xfrm>
              <a:off x="3570" y="1229"/>
              <a:ext cx="861" cy="192"/>
            </a:xfrm>
            <a:prstGeom prst="rect">
              <a:avLst/>
            </a:prstGeom>
            <a:noFill/>
            <a:ln w="12700">
              <a:noFill/>
              <a:miter lim="800000"/>
              <a:headEnd/>
              <a:tailEnd/>
            </a:ln>
          </p:spPr>
          <p:txBody>
            <a:bodyPr wrap="none">
              <a:spAutoFit/>
            </a:bodyPr>
            <a:lstStyle/>
            <a:p>
              <a:pPr algn="r" eaLnBrk="0" hangingPunct="0"/>
              <a:r>
                <a:rPr lang="en-US" sz="1400"/>
                <a:t>Heat spreader</a:t>
              </a:r>
              <a:endParaRPr lang="en-US" sz="3200"/>
            </a:p>
          </p:txBody>
        </p:sp>
        <p:sp>
          <p:nvSpPr>
            <p:cNvPr id="18516" name="Text Box 40"/>
            <p:cNvSpPr txBox="1">
              <a:spLocks noChangeArrowheads="1"/>
            </p:cNvSpPr>
            <p:nvPr/>
          </p:nvSpPr>
          <p:spPr bwMode="auto">
            <a:xfrm>
              <a:off x="2374" y="1033"/>
              <a:ext cx="482" cy="192"/>
            </a:xfrm>
            <a:prstGeom prst="rect">
              <a:avLst/>
            </a:prstGeom>
            <a:noFill/>
            <a:ln w="12700">
              <a:noFill/>
              <a:miter lim="800000"/>
              <a:headEnd/>
              <a:tailEnd/>
            </a:ln>
          </p:spPr>
          <p:txBody>
            <a:bodyPr wrap="none">
              <a:spAutoFit/>
            </a:bodyPr>
            <a:lstStyle/>
            <a:p>
              <a:pPr algn="r" eaLnBrk="0" hangingPunct="0"/>
              <a:r>
                <a:rPr lang="en-US" sz="1400">
                  <a:solidFill>
                    <a:srgbClr val="660066"/>
                  </a:solidFill>
                </a:rPr>
                <a:t>Si chip</a:t>
              </a:r>
              <a:endParaRPr lang="en-US" sz="3200">
                <a:solidFill>
                  <a:srgbClr val="660066"/>
                </a:solidFill>
              </a:endParaRPr>
            </a:p>
          </p:txBody>
        </p:sp>
        <p:sp>
          <p:nvSpPr>
            <p:cNvPr id="48169" name="Rectangle 41"/>
            <p:cNvSpPr>
              <a:spLocks noChangeArrowheads="1"/>
            </p:cNvSpPr>
            <p:nvPr/>
          </p:nvSpPr>
          <p:spPr bwMode="auto">
            <a:xfrm>
              <a:off x="2585" y="1445"/>
              <a:ext cx="2840" cy="176"/>
            </a:xfrm>
            <a:prstGeom prst="rect">
              <a:avLst/>
            </a:prstGeom>
            <a:gradFill rotWithShape="1">
              <a:gsLst>
                <a:gs pos="0">
                  <a:schemeClr val="accent1"/>
                </a:gs>
                <a:gs pos="100000">
                  <a:schemeClr val="accent1">
                    <a:gamma/>
                    <a:shade val="46275"/>
                    <a:invGamma/>
                  </a:schemeClr>
                </a:gs>
              </a:gsLst>
              <a:lin ang="2700000" scaled="1"/>
            </a:gradFill>
            <a:ln w="12700">
              <a:noFill/>
              <a:miter lim="800000"/>
              <a:headEnd/>
              <a:tailEnd/>
            </a:ln>
            <a:effectLst/>
          </p:spPr>
          <p:txBody>
            <a:bodyPr wrap="none" anchor="ctr"/>
            <a:lstStyle/>
            <a:p>
              <a:pPr eaLnBrk="0" hangingPunct="0">
                <a:defRPr/>
              </a:pPr>
              <a:endParaRPr lang="en-US">
                <a:solidFill>
                  <a:srgbClr val="000000"/>
                </a:solidFill>
                <a:latin typeface="Arial" charset="0"/>
              </a:endParaRPr>
            </a:p>
          </p:txBody>
        </p:sp>
        <p:grpSp>
          <p:nvGrpSpPr>
            <p:cNvPr id="18518" name="Group 42"/>
            <p:cNvGrpSpPr>
              <a:grpSpLocks/>
            </p:cNvGrpSpPr>
            <p:nvPr/>
          </p:nvGrpSpPr>
          <p:grpSpPr bwMode="auto">
            <a:xfrm>
              <a:off x="2585" y="1621"/>
              <a:ext cx="2840" cy="222"/>
              <a:chOff x="2585" y="1621"/>
              <a:chExt cx="2840" cy="372"/>
            </a:xfrm>
          </p:grpSpPr>
          <p:sp>
            <p:nvSpPr>
              <p:cNvPr id="18524" name="Rectangle 43"/>
              <p:cNvSpPr>
                <a:spLocks noChangeArrowheads="1"/>
              </p:cNvSpPr>
              <p:nvPr/>
            </p:nvSpPr>
            <p:spPr bwMode="auto">
              <a:xfrm flipH="1">
                <a:off x="3307"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25" name="Rectangle 44"/>
              <p:cNvSpPr>
                <a:spLocks noChangeArrowheads="1"/>
              </p:cNvSpPr>
              <p:nvPr/>
            </p:nvSpPr>
            <p:spPr bwMode="auto">
              <a:xfrm flipH="1">
                <a:off x="3482"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26" name="Rectangle 45"/>
              <p:cNvSpPr>
                <a:spLocks noChangeArrowheads="1"/>
              </p:cNvSpPr>
              <p:nvPr/>
            </p:nvSpPr>
            <p:spPr bwMode="auto">
              <a:xfrm flipH="1">
                <a:off x="3671"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27" name="Rectangle 46"/>
              <p:cNvSpPr>
                <a:spLocks noChangeArrowheads="1"/>
              </p:cNvSpPr>
              <p:nvPr/>
            </p:nvSpPr>
            <p:spPr bwMode="auto">
              <a:xfrm flipH="1">
                <a:off x="3846"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28" name="Rectangle 47"/>
              <p:cNvSpPr>
                <a:spLocks noChangeArrowheads="1"/>
              </p:cNvSpPr>
              <p:nvPr/>
            </p:nvSpPr>
            <p:spPr bwMode="auto">
              <a:xfrm flipH="1">
                <a:off x="4035"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29" name="Rectangle 48"/>
              <p:cNvSpPr>
                <a:spLocks noChangeArrowheads="1"/>
              </p:cNvSpPr>
              <p:nvPr/>
            </p:nvSpPr>
            <p:spPr bwMode="auto">
              <a:xfrm flipH="1">
                <a:off x="4224"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0" name="Rectangle 49"/>
              <p:cNvSpPr>
                <a:spLocks noChangeArrowheads="1"/>
              </p:cNvSpPr>
              <p:nvPr/>
            </p:nvSpPr>
            <p:spPr bwMode="auto">
              <a:xfrm flipH="1">
                <a:off x="4406"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1" name="Rectangle 50"/>
              <p:cNvSpPr>
                <a:spLocks noChangeArrowheads="1"/>
              </p:cNvSpPr>
              <p:nvPr/>
            </p:nvSpPr>
            <p:spPr bwMode="auto">
              <a:xfrm flipH="1">
                <a:off x="4589"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2" name="Rectangle 51"/>
              <p:cNvSpPr>
                <a:spLocks noChangeArrowheads="1"/>
              </p:cNvSpPr>
              <p:nvPr/>
            </p:nvSpPr>
            <p:spPr bwMode="auto">
              <a:xfrm flipH="1">
                <a:off x="4771"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3" name="Rectangle 52"/>
              <p:cNvSpPr>
                <a:spLocks noChangeArrowheads="1"/>
              </p:cNvSpPr>
              <p:nvPr/>
            </p:nvSpPr>
            <p:spPr bwMode="auto">
              <a:xfrm flipH="1">
                <a:off x="4966" y="1625"/>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4" name="Rectangle 53"/>
              <p:cNvSpPr>
                <a:spLocks noChangeArrowheads="1"/>
              </p:cNvSpPr>
              <p:nvPr/>
            </p:nvSpPr>
            <p:spPr bwMode="auto">
              <a:xfrm flipH="1">
                <a:off x="5148"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5" name="Rectangle 54"/>
              <p:cNvSpPr>
                <a:spLocks noChangeArrowheads="1"/>
              </p:cNvSpPr>
              <p:nvPr/>
            </p:nvSpPr>
            <p:spPr bwMode="auto">
              <a:xfrm flipH="1">
                <a:off x="5331"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6" name="Rectangle 55"/>
              <p:cNvSpPr>
                <a:spLocks noChangeArrowheads="1"/>
              </p:cNvSpPr>
              <p:nvPr/>
            </p:nvSpPr>
            <p:spPr bwMode="auto">
              <a:xfrm flipH="1">
                <a:off x="2585"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7" name="Rectangle 56"/>
              <p:cNvSpPr>
                <a:spLocks noChangeArrowheads="1"/>
              </p:cNvSpPr>
              <p:nvPr/>
            </p:nvSpPr>
            <p:spPr bwMode="auto">
              <a:xfrm flipH="1">
                <a:off x="2767"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8" name="Rectangle 57"/>
              <p:cNvSpPr>
                <a:spLocks noChangeArrowheads="1"/>
              </p:cNvSpPr>
              <p:nvPr/>
            </p:nvSpPr>
            <p:spPr bwMode="auto">
              <a:xfrm flipH="1">
                <a:off x="2949"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8539" name="Rectangle 58"/>
              <p:cNvSpPr>
                <a:spLocks noChangeArrowheads="1"/>
              </p:cNvSpPr>
              <p:nvPr/>
            </p:nvSpPr>
            <p:spPr bwMode="auto">
              <a:xfrm flipH="1">
                <a:off x="3131"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grpSp>
        <p:sp>
          <p:nvSpPr>
            <p:cNvPr id="18519" name="Text Box 59"/>
            <p:cNvSpPr txBox="1">
              <a:spLocks noChangeArrowheads="1"/>
            </p:cNvSpPr>
            <p:nvPr/>
          </p:nvSpPr>
          <p:spPr bwMode="auto">
            <a:xfrm>
              <a:off x="4756" y="1432"/>
              <a:ext cx="652" cy="192"/>
            </a:xfrm>
            <a:prstGeom prst="rect">
              <a:avLst/>
            </a:prstGeom>
            <a:noFill/>
            <a:ln w="12700">
              <a:noFill/>
              <a:miter lim="800000"/>
              <a:headEnd/>
              <a:tailEnd/>
            </a:ln>
          </p:spPr>
          <p:txBody>
            <a:bodyPr>
              <a:spAutoFit/>
            </a:bodyPr>
            <a:lstStyle/>
            <a:p>
              <a:pPr algn="r" eaLnBrk="0" hangingPunct="0"/>
              <a:r>
                <a:rPr lang="en-US" sz="1400"/>
                <a:t>Heat sink</a:t>
              </a:r>
              <a:endParaRPr lang="en-US" sz="3200"/>
            </a:p>
          </p:txBody>
        </p:sp>
        <p:sp>
          <p:nvSpPr>
            <p:cNvPr id="18520" name="Line 60"/>
            <p:cNvSpPr>
              <a:spLocks noChangeShapeType="1"/>
            </p:cNvSpPr>
            <p:nvPr/>
          </p:nvSpPr>
          <p:spPr bwMode="auto">
            <a:xfrm>
              <a:off x="2808" y="1149"/>
              <a:ext cx="457" cy="32"/>
            </a:xfrm>
            <a:prstGeom prst="line">
              <a:avLst/>
            </a:prstGeom>
            <a:noFill/>
            <a:ln w="28575">
              <a:solidFill>
                <a:srgbClr val="663300"/>
              </a:solidFill>
              <a:round/>
              <a:headEnd/>
              <a:tailEnd/>
            </a:ln>
          </p:spPr>
          <p:txBody>
            <a:bodyPr wrap="none" anchor="ctr"/>
            <a:lstStyle/>
            <a:p>
              <a:endParaRPr lang="en-US"/>
            </a:p>
          </p:txBody>
        </p:sp>
        <p:sp>
          <p:nvSpPr>
            <p:cNvPr id="18521" name="Text Box 61"/>
            <p:cNvSpPr txBox="1">
              <a:spLocks noChangeArrowheads="1"/>
            </p:cNvSpPr>
            <p:nvPr/>
          </p:nvSpPr>
          <p:spPr bwMode="auto">
            <a:xfrm>
              <a:off x="2560" y="1204"/>
              <a:ext cx="308" cy="192"/>
            </a:xfrm>
            <a:prstGeom prst="rect">
              <a:avLst/>
            </a:prstGeom>
            <a:noFill/>
            <a:ln w="12700">
              <a:noFill/>
              <a:miter lim="800000"/>
              <a:headEnd/>
              <a:tailEnd/>
            </a:ln>
          </p:spPr>
          <p:txBody>
            <a:bodyPr wrap="none">
              <a:spAutoFit/>
            </a:bodyPr>
            <a:lstStyle/>
            <a:p>
              <a:pPr algn="r" eaLnBrk="0" hangingPunct="0"/>
              <a:r>
                <a:rPr lang="en-US" sz="1400">
                  <a:solidFill>
                    <a:srgbClr val="292929"/>
                  </a:solidFill>
                </a:rPr>
                <a:t>TIM</a:t>
              </a:r>
              <a:endParaRPr lang="en-US" sz="3200">
                <a:solidFill>
                  <a:srgbClr val="292929"/>
                </a:solidFill>
              </a:endParaRPr>
            </a:p>
          </p:txBody>
        </p:sp>
        <p:sp>
          <p:nvSpPr>
            <p:cNvPr id="18522" name="Line 62"/>
            <p:cNvSpPr>
              <a:spLocks noChangeShapeType="1"/>
            </p:cNvSpPr>
            <p:nvPr/>
          </p:nvSpPr>
          <p:spPr bwMode="auto">
            <a:xfrm flipV="1">
              <a:off x="2829" y="1229"/>
              <a:ext cx="451" cy="73"/>
            </a:xfrm>
            <a:prstGeom prst="line">
              <a:avLst/>
            </a:prstGeom>
            <a:noFill/>
            <a:ln w="28575">
              <a:solidFill>
                <a:srgbClr val="663300"/>
              </a:solidFill>
              <a:round/>
              <a:headEnd/>
              <a:tailEnd/>
            </a:ln>
          </p:spPr>
          <p:txBody>
            <a:bodyPr wrap="none" anchor="ctr"/>
            <a:lstStyle/>
            <a:p>
              <a:endParaRPr lang="en-US"/>
            </a:p>
          </p:txBody>
        </p:sp>
        <p:sp>
          <p:nvSpPr>
            <p:cNvPr id="18523" name="Freeform 63"/>
            <p:cNvSpPr>
              <a:spLocks/>
            </p:cNvSpPr>
            <p:nvPr/>
          </p:nvSpPr>
          <p:spPr bwMode="auto">
            <a:xfrm>
              <a:off x="3273" y="1211"/>
              <a:ext cx="1530" cy="13"/>
            </a:xfrm>
            <a:custGeom>
              <a:avLst/>
              <a:gdLst>
                <a:gd name="T0" fmla="*/ 0 w 1530"/>
                <a:gd name="T1" fmla="*/ 9 h 13"/>
                <a:gd name="T2" fmla="*/ 84 w 1530"/>
                <a:gd name="T3" fmla="*/ 9 h 13"/>
                <a:gd name="T4" fmla="*/ 186 w 1530"/>
                <a:gd name="T5" fmla="*/ 6 h 13"/>
                <a:gd name="T6" fmla="*/ 219 w 1530"/>
                <a:gd name="T7" fmla="*/ 6 h 13"/>
                <a:gd name="T8" fmla="*/ 279 w 1530"/>
                <a:gd name="T9" fmla="*/ 9 h 13"/>
                <a:gd name="T10" fmla="*/ 339 w 1530"/>
                <a:gd name="T11" fmla="*/ 6 h 13"/>
                <a:gd name="T12" fmla="*/ 390 w 1530"/>
                <a:gd name="T13" fmla="*/ 6 h 13"/>
                <a:gd name="T14" fmla="*/ 429 w 1530"/>
                <a:gd name="T15" fmla="*/ 6 h 13"/>
                <a:gd name="T16" fmla="*/ 573 w 1530"/>
                <a:gd name="T17" fmla="*/ 6 h 13"/>
                <a:gd name="T18" fmla="*/ 657 w 1530"/>
                <a:gd name="T19" fmla="*/ 6 h 13"/>
                <a:gd name="T20" fmla="*/ 768 w 1530"/>
                <a:gd name="T21" fmla="*/ 12 h 13"/>
                <a:gd name="T22" fmla="*/ 813 w 1530"/>
                <a:gd name="T23" fmla="*/ 9 h 13"/>
                <a:gd name="T24" fmla="*/ 867 w 1530"/>
                <a:gd name="T25" fmla="*/ 0 h 13"/>
                <a:gd name="T26" fmla="*/ 984 w 1530"/>
                <a:gd name="T27" fmla="*/ 9 h 13"/>
                <a:gd name="T28" fmla="*/ 1047 w 1530"/>
                <a:gd name="T29" fmla="*/ 3 h 13"/>
                <a:gd name="T30" fmla="*/ 1125 w 1530"/>
                <a:gd name="T31" fmla="*/ 3 h 13"/>
                <a:gd name="T32" fmla="*/ 1200 w 1530"/>
                <a:gd name="T33" fmla="*/ 3 h 13"/>
                <a:gd name="T34" fmla="*/ 1263 w 1530"/>
                <a:gd name="T35" fmla="*/ 12 h 13"/>
                <a:gd name="T36" fmla="*/ 1290 w 1530"/>
                <a:gd name="T37" fmla="*/ 12 h 13"/>
                <a:gd name="T38" fmla="*/ 1350 w 1530"/>
                <a:gd name="T39" fmla="*/ 6 h 13"/>
                <a:gd name="T40" fmla="*/ 1416 w 1530"/>
                <a:gd name="T41" fmla="*/ 6 h 13"/>
                <a:gd name="T42" fmla="*/ 1479 w 1530"/>
                <a:gd name="T43" fmla="*/ 6 h 13"/>
                <a:gd name="T44" fmla="*/ 1512 w 1530"/>
                <a:gd name="T45" fmla="*/ 6 h 13"/>
                <a:gd name="T46" fmla="*/ 1530 w 1530"/>
                <a:gd name="T47" fmla="*/ 9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0"/>
                <a:gd name="T73" fmla="*/ 0 h 13"/>
                <a:gd name="T74" fmla="*/ 1530 w 1530"/>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0" h="13">
                  <a:moveTo>
                    <a:pt x="0" y="9"/>
                  </a:moveTo>
                  <a:cubicBezTo>
                    <a:pt x="26" y="9"/>
                    <a:pt x="53" y="9"/>
                    <a:pt x="84" y="9"/>
                  </a:cubicBezTo>
                  <a:cubicBezTo>
                    <a:pt x="115" y="9"/>
                    <a:pt x="164" y="6"/>
                    <a:pt x="186" y="6"/>
                  </a:cubicBezTo>
                  <a:cubicBezTo>
                    <a:pt x="208" y="6"/>
                    <a:pt x="204" y="6"/>
                    <a:pt x="219" y="6"/>
                  </a:cubicBezTo>
                  <a:cubicBezTo>
                    <a:pt x="234" y="6"/>
                    <a:pt x="259" y="9"/>
                    <a:pt x="279" y="9"/>
                  </a:cubicBezTo>
                  <a:cubicBezTo>
                    <a:pt x="299" y="9"/>
                    <a:pt x="321" y="6"/>
                    <a:pt x="339" y="6"/>
                  </a:cubicBezTo>
                  <a:cubicBezTo>
                    <a:pt x="357" y="6"/>
                    <a:pt x="375" y="6"/>
                    <a:pt x="390" y="6"/>
                  </a:cubicBezTo>
                  <a:cubicBezTo>
                    <a:pt x="405" y="6"/>
                    <a:pt x="399" y="6"/>
                    <a:pt x="429" y="6"/>
                  </a:cubicBezTo>
                  <a:cubicBezTo>
                    <a:pt x="459" y="6"/>
                    <a:pt x="535" y="6"/>
                    <a:pt x="573" y="6"/>
                  </a:cubicBezTo>
                  <a:cubicBezTo>
                    <a:pt x="611" y="6"/>
                    <a:pt x="625" y="5"/>
                    <a:pt x="657" y="6"/>
                  </a:cubicBezTo>
                  <a:cubicBezTo>
                    <a:pt x="689" y="7"/>
                    <a:pt x="742" y="11"/>
                    <a:pt x="768" y="12"/>
                  </a:cubicBezTo>
                  <a:cubicBezTo>
                    <a:pt x="794" y="13"/>
                    <a:pt x="797" y="11"/>
                    <a:pt x="813" y="9"/>
                  </a:cubicBezTo>
                  <a:cubicBezTo>
                    <a:pt x="829" y="7"/>
                    <a:pt x="839" y="0"/>
                    <a:pt x="867" y="0"/>
                  </a:cubicBezTo>
                  <a:cubicBezTo>
                    <a:pt x="895" y="0"/>
                    <a:pt x="954" y="9"/>
                    <a:pt x="984" y="9"/>
                  </a:cubicBezTo>
                  <a:cubicBezTo>
                    <a:pt x="1014" y="9"/>
                    <a:pt x="1024" y="4"/>
                    <a:pt x="1047" y="3"/>
                  </a:cubicBezTo>
                  <a:cubicBezTo>
                    <a:pt x="1070" y="2"/>
                    <a:pt x="1100" y="3"/>
                    <a:pt x="1125" y="3"/>
                  </a:cubicBezTo>
                  <a:cubicBezTo>
                    <a:pt x="1150" y="3"/>
                    <a:pt x="1177" y="1"/>
                    <a:pt x="1200" y="3"/>
                  </a:cubicBezTo>
                  <a:cubicBezTo>
                    <a:pt x="1223" y="5"/>
                    <a:pt x="1248" y="11"/>
                    <a:pt x="1263" y="12"/>
                  </a:cubicBezTo>
                  <a:cubicBezTo>
                    <a:pt x="1278" y="13"/>
                    <a:pt x="1276" y="13"/>
                    <a:pt x="1290" y="12"/>
                  </a:cubicBezTo>
                  <a:cubicBezTo>
                    <a:pt x="1304" y="11"/>
                    <a:pt x="1329" y="7"/>
                    <a:pt x="1350" y="6"/>
                  </a:cubicBezTo>
                  <a:cubicBezTo>
                    <a:pt x="1371" y="5"/>
                    <a:pt x="1395" y="6"/>
                    <a:pt x="1416" y="6"/>
                  </a:cubicBezTo>
                  <a:cubicBezTo>
                    <a:pt x="1437" y="6"/>
                    <a:pt x="1463" y="6"/>
                    <a:pt x="1479" y="6"/>
                  </a:cubicBezTo>
                  <a:cubicBezTo>
                    <a:pt x="1495" y="6"/>
                    <a:pt x="1504" y="6"/>
                    <a:pt x="1512" y="6"/>
                  </a:cubicBezTo>
                  <a:cubicBezTo>
                    <a:pt x="1520" y="6"/>
                    <a:pt x="1525" y="7"/>
                    <a:pt x="1530" y="9"/>
                  </a:cubicBezTo>
                </a:path>
              </a:pathLst>
            </a:custGeom>
            <a:noFill/>
            <a:ln w="38100">
              <a:solidFill>
                <a:srgbClr val="4D4D4D"/>
              </a:solidFill>
              <a:round/>
              <a:headEnd/>
              <a:tailEnd/>
            </a:ln>
          </p:spPr>
          <p:txBody>
            <a:bodyPr wrap="none" anchor="ctr"/>
            <a:lstStyle/>
            <a:p>
              <a:pPr eaLnBrk="0" hangingPunct="0"/>
              <a:endParaRPr lang="en-US">
                <a:solidFill>
                  <a:srgbClr val="000000"/>
                </a:solidFill>
              </a:endParaRPr>
            </a:p>
          </p:txBody>
        </p:sp>
      </p:grpSp>
      <p:sp>
        <p:nvSpPr>
          <p:cNvPr id="18444" name="Line 64"/>
          <p:cNvSpPr>
            <a:spLocks noChangeShapeType="1"/>
          </p:cNvSpPr>
          <p:nvPr/>
        </p:nvSpPr>
        <p:spPr bwMode="auto">
          <a:xfrm>
            <a:off x="1541463" y="5427663"/>
            <a:ext cx="7361237" cy="12700"/>
          </a:xfrm>
          <a:prstGeom prst="line">
            <a:avLst/>
          </a:prstGeom>
          <a:noFill/>
          <a:ln w="38100">
            <a:solidFill>
              <a:srgbClr val="000000"/>
            </a:solidFill>
            <a:round/>
            <a:headEnd/>
            <a:tailEnd type="triangle" w="med" len="med"/>
          </a:ln>
        </p:spPr>
        <p:txBody>
          <a:bodyPr/>
          <a:lstStyle/>
          <a:p>
            <a:endParaRPr lang="en-US"/>
          </a:p>
        </p:txBody>
      </p:sp>
      <p:sp>
        <p:nvSpPr>
          <p:cNvPr id="18445" name="Text Box 65"/>
          <p:cNvSpPr txBox="1">
            <a:spLocks noChangeArrowheads="1"/>
          </p:cNvSpPr>
          <p:nvPr/>
        </p:nvSpPr>
        <p:spPr bwMode="auto">
          <a:xfrm rot="-5400000">
            <a:off x="-380206" y="3482182"/>
            <a:ext cx="1568450" cy="366712"/>
          </a:xfrm>
          <a:prstGeom prst="rect">
            <a:avLst/>
          </a:prstGeom>
          <a:noFill/>
          <a:ln w="9525">
            <a:noFill/>
            <a:miter lim="800000"/>
            <a:headEnd/>
            <a:tailEnd/>
          </a:ln>
        </p:spPr>
        <p:txBody>
          <a:bodyPr wrap="none">
            <a:spAutoFit/>
          </a:bodyPr>
          <a:lstStyle/>
          <a:p>
            <a:pPr eaLnBrk="0" hangingPunct="0"/>
            <a:r>
              <a:rPr lang="en-US">
                <a:solidFill>
                  <a:srgbClr val="000000"/>
                </a:solidFill>
              </a:rPr>
              <a:t>Temperature</a:t>
            </a:r>
          </a:p>
        </p:txBody>
      </p:sp>
      <p:sp>
        <p:nvSpPr>
          <p:cNvPr id="18446" name="Text Box 66"/>
          <p:cNvSpPr txBox="1">
            <a:spLocks noChangeArrowheads="1"/>
          </p:cNvSpPr>
          <p:nvPr/>
        </p:nvSpPr>
        <p:spPr bwMode="auto">
          <a:xfrm>
            <a:off x="4321175" y="6176963"/>
            <a:ext cx="1136650" cy="366712"/>
          </a:xfrm>
          <a:prstGeom prst="rect">
            <a:avLst/>
          </a:prstGeom>
          <a:noFill/>
          <a:ln w="9525">
            <a:noFill/>
            <a:miter lim="800000"/>
            <a:headEnd/>
            <a:tailEnd/>
          </a:ln>
        </p:spPr>
        <p:txBody>
          <a:bodyPr wrap="none">
            <a:spAutoFit/>
          </a:bodyPr>
          <a:lstStyle/>
          <a:p>
            <a:pPr eaLnBrk="0" hangingPunct="0"/>
            <a:r>
              <a:rPr lang="en-US">
                <a:solidFill>
                  <a:srgbClr val="000000"/>
                </a:solidFill>
              </a:rPr>
              <a:t>Location</a:t>
            </a:r>
          </a:p>
        </p:txBody>
      </p:sp>
      <p:sp>
        <p:nvSpPr>
          <p:cNvPr id="18447" name="Line 67"/>
          <p:cNvSpPr>
            <a:spLocks noChangeShapeType="1"/>
          </p:cNvSpPr>
          <p:nvPr/>
        </p:nvSpPr>
        <p:spPr bwMode="auto">
          <a:xfrm flipV="1">
            <a:off x="1546225" y="1600200"/>
            <a:ext cx="0" cy="3833813"/>
          </a:xfrm>
          <a:prstGeom prst="line">
            <a:avLst/>
          </a:prstGeom>
          <a:noFill/>
          <a:ln w="38100">
            <a:solidFill>
              <a:srgbClr val="000000"/>
            </a:solidFill>
            <a:round/>
            <a:headEnd/>
            <a:tailEnd type="triangle" w="med" len="med"/>
          </a:ln>
        </p:spPr>
        <p:txBody>
          <a:bodyPr/>
          <a:lstStyle/>
          <a:p>
            <a:endParaRPr lang="en-US"/>
          </a:p>
        </p:txBody>
      </p:sp>
      <p:sp>
        <p:nvSpPr>
          <p:cNvPr id="18448" name="Line 68"/>
          <p:cNvSpPr>
            <a:spLocks noChangeShapeType="1"/>
          </p:cNvSpPr>
          <p:nvPr/>
        </p:nvSpPr>
        <p:spPr bwMode="auto">
          <a:xfrm flipH="1">
            <a:off x="1539875" y="5159375"/>
            <a:ext cx="249238" cy="0"/>
          </a:xfrm>
          <a:prstGeom prst="line">
            <a:avLst/>
          </a:prstGeom>
          <a:noFill/>
          <a:ln w="57150">
            <a:solidFill>
              <a:srgbClr val="000000"/>
            </a:solidFill>
            <a:round/>
            <a:headEnd/>
            <a:tailEnd/>
          </a:ln>
        </p:spPr>
        <p:txBody>
          <a:bodyPr wrap="none" anchor="ctr"/>
          <a:lstStyle/>
          <a:p>
            <a:endParaRPr lang="en-US"/>
          </a:p>
        </p:txBody>
      </p:sp>
      <p:sp>
        <p:nvSpPr>
          <p:cNvPr id="48197" name="Line 69"/>
          <p:cNvSpPr>
            <a:spLocks noChangeShapeType="1"/>
          </p:cNvSpPr>
          <p:nvPr/>
        </p:nvSpPr>
        <p:spPr bwMode="auto">
          <a:xfrm flipH="1">
            <a:off x="1539875" y="4435475"/>
            <a:ext cx="249238" cy="0"/>
          </a:xfrm>
          <a:prstGeom prst="line">
            <a:avLst/>
          </a:prstGeom>
          <a:noFill/>
          <a:ln w="57150">
            <a:solidFill>
              <a:srgbClr val="000000"/>
            </a:solidFill>
            <a:round/>
            <a:headEnd/>
            <a:tailEnd/>
          </a:ln>
        </p:spPr>
        <p:txBody>
          <a:bodyPr wrap="none" anchor="ctr"/>
          <a:lstStyle/>
          <a:p>
            <a:endParaRPr lang="en-US"/>
          </a:p>
        </p:txBody>
      </p:sp>
      <p:sp>
        <p:nvSpPr>
          <p:cNvPr id="48198" name="Line 70"/>
          <p:cNvSpPr>
            <a:spLocks noChangeShapeType="1"/>
          </p:cNvSpPr>
          <p:nvPr/>
        </p:nvSpPr>
        <p:spPr bwMode="auto">
          <a:xfrm flipH="1">
            <a:off x="1539875" y="3648075"/>
            <a:ext cx="249238" cy="0"/>
          </a:xfrm>
          <a:prstGeom prst="line">
            <a:avLst/>
          </a:prstGeom>
          <a:noFill/>
          <a:ln w="57150">
            <a:solidFill>
              <a:srgbClr val="000000"/>
            </a:solidFill>
            <a:round/>
            <a:headEnd/>
            <a:tailEnd/>
          </a:ln>
        </p:spPr>
        <p:txBody>
          <a:bodyPr wrap="none" anchor="ctr"/>
          <a:lstStyle/>
          <a:p>
            <a:endParaRPr lang="en-US"/>
          </a:p>
        </p:txBody>
      </p:sp>
      <p:sp>
        <p:nvSpPr>
          <p:cNvPr id="18451" name="Line 71"/>
          <p:cNvSpPr>
            <a:spLocks noChangeShapeType="1"/>
          </p:cNvSpPr>
          <p:nvPr/>
        </p:nvSpPr>
        <p:spPr bwMode="auto">
          <a:xfrm flipH="1">
            <a:off x="1552575" y="1819275"/>
            <a:ext cx="249238" cy="0"/>
          </a:xfrm>
          <a:prstGeom prst="line">
            <a:avLst/>
          </a:prstGeom>
          <a:noFill/>
          <a:ln w="57150">
            <a:solidFill>
              <a:srgbClr val="000000"/>
            </a:solidFill>
            <a:round/>
            <a:headEnd/>
            <a:tailEnd/>
          </a:ln>
        </p:spPr>
        <p:txBody>
          <a:bodyPr wrap="none" anchor="ctr"/>
          <a:lstStyle/>
          <a:p>
            <a:endParaRPr lang="en-US"/>
          </a:p>
        </p:txBody>
      </p:sp>
      <p:sp>
        <p:nvSpPr>
          <p:cNvPr id="48200" name="Line 72"/>
          <p:cNvSpPr>
            <a:spLocks noChangeShapeType="1"/>
          </p:cNvSpPr>
          <p:nvPr/>
        </p:nvSpPr>
        <p:spPr bwMode="auto">
          <a:xfrm flipH="1">
            <a:off x="1552575" y="2873375"/>
            <a:ext cx="249238" cy="0"/>
          </a:xfrm>
          <a:prstGeom prst="line">
            <a:avLst/>
          </a:prstGeom>
          <a:noFill/>
          <a:ln w="57150">
            <a:solidFill>
              <a:srgbClr val="000000"/>
            </a:solidFill>
            <a:round/>
            <a:headEnd/>
            <a:tailEnd/>
          </a:ln>
        </p:spPr>
        <p:txBody>
          <a:bodyPr wrap="none" anchor="ctr"/>
          <a:lstStyle/>
          <a:p>
            <a:endParaRPr lang="en-US"/>
          </a:p>
        </p:txBody>
      </p:sp>
      <p:grpSp>
        <p:nvGrpSpPr>
          <p:cNvPr id="18453" name="Group 73"/>
          <p:cNvGrpSpPr>
            <a:grpSpLocks/>
          </p:cNvGrpSpPr>
          <p:nvPr/>
        </p:nvGrpSpPr>
        <p:grpSpPr bwMode="auto">
          <a:xfrm rot="5400000">
            <a:off x="8392319" y="5987257"/>
            <a:ext cx="158750" cy="595312"/>
            <a:chOff x="4404" y="3252"/>
            <a:chExt cx="61" cy="245"/>
          </a:xfrm>
        </p:grpSpPr>
        <p:sp>
          <p:nvSpPr>
            <p:cNvPr id="18487" name="Line 74"/>
            <p:cNvSpPr>
              <a:spLocks noChangeShapeType="1"/>
            </p:cNvSpPr>
            <p:nvPr/>
          </p:nvSpPr>
          <p:spPr bwMode="auto">
            <a:xfrm rot="-5400000">
              <a:off x="4281" y="3375"/>
              <a:ext cx="245" cy="0"/>
            </a:xfrm>
            <a:prstGeom prst="line">
              <a:avLst/>
            </a:prstGeom>
            <a:noFill/>
            <a:ln w="28575">
              <a:solidFill>
                <a:srgbClr val="008000"/>
              </a:solidFill>
              <a:round/>
              <a:headEnd/>
              <a:tailEnd/>
            </a:ln>
          </p:spPr>
          <p:txBody>
            <a:bodyPr wrap="none" anchor="ctr"/>
            <a:lstStyle/>
            <a:p>
              <a:endParaRPr lang="en-US"/>
            </a:p>
          </p:txBody>
        </p:sp>
        <p:sp>
          <p:nvSpPr>
            <p:cNvPr id="18488" name="Line 75"/>
            <p:cNvSpPr>
              <a:spLocks noChangeShapeType="1"/>
            </p:cNvSpPr>
            <p:nvPr/>
          </p:nvSpPr>
          <p:spPr bwMode="auto">
            <a:xfrm rot="-5400000">
              <a:off x="4348" y="3373"/>
              <a:ext cx="167" cy="0"/>
            </a:xfrm>
            <a:prstGeom prst="line">
              <a:avLst/>
            </a:prstGeom>
            <a:noFill/>
            <a:ln w="28575">
              <a:solidFill>
                <a:srgbClr val="008000"/>
              </a:solidFill>
              <a:round/>
              <a:headEnd/>
              <a:tailEnd/>
            </a:ln>
          </p:spPr>
          <p:txBody>
            <a:bodyPr wrap="none" anchor="ctr"/>
            <a:lstStyle/>
            <a:p>
              <a:endParaRPr lang="en-US"/>
            </a:p>
          </p:txBody>
        </p:sp>
        <p:sp>
          <p:nvSpPr>
            <p:cNvPr id="18489" name="Line 76"/>
            <p:cNvSpPr>
              <a:spLocks noChangeShapeType="1"/>
            </p:cNvSpPr>
            <p:nvPr/>
          </p:nvSpPr>
          <p:spPr bwMode="auto">
            <a:xfrm rot="-5400000">
              <a:off x="4431" y="3371"/>
              <a:ext cx="67" cy="0"/>
            </a:xfrm>
            <a:prstGeom prst="line">
              <a:avLst/>
            </a:prstGeom>
            <a:noFill/>
            <a:ln w="28575">
              <a:solidFill>
                <a:srgbClr val="008000"/>
              </a:solidFill>
              <a:round/>
              <a:headEnd/>
              <a:tailEnd/>
            </a:ln>
          </p:spPr>
          <p:txBody>
            <a:bodyPr wrap="none" anchor="ctr"/>
            <a:lstStyle/>
            <a:p>
              <a:endParaRPr lang="en-US"/>
            </a:p>
          </p:txBody>
        </p:sp>
      </p:grpSp>
      <p:sp>
        <p:nvSpPr>
          <p:cNvPr id="18454" name="Freeform 77"/>
          <p:cNvSpPr>
            <a:spLocks/>
          </p:cNvSpPr>
          <p:nvPr/>
        </p:nvSpPr>
        <p:spPr bwMode="auto">
          <a:xfrm rot="-5400000">
            <a:off x="2591594" y="5369719"/>
            <a:ext cx="153987" cy="682625"/>
          </a:xfrm>
          <a:custGeom>
            <a:avLst/>
            <a:gdLst>
              <a:gd name="T0" fmla="*/ 0 w 51"/>
              <a:gd name="T1" fmla="*/ 2147483647 h 233"/>
              <a:gd name="T2" fmla="*/ 0 w 51"/>
              <a:gd name="T3" fmla="*/ 2147483647 h 233"/>
              <a:gd name="T4" fmla="*/ 2147483647 w 51"/>
              <a:gd name="T5" fmla="*/ 2147483647 h 233"/>
              <a:gd name="T6" fmla="*/ 0 w 51"/>
              <a:gd name="T7" fmla="*/ 2147483647 h 233"/>
              <a:gd name="T8" fmla="*/ 2147483647 w 51"/>
              <a:gd name="T9" fmla="*/ 2147483647 h 233"/>
              <a:gd name="T10" fmla="*/ 0 w 51"/>
              <a:gd name="T11" fmla="*/ 2147483647 h 233"/>
              <a:gd name="T12" fmla="*/ 2147483647 w 51"/>
              <a:gd name="T13" fmla="*/ 2147483647 h 233"/>
              <a:gd name="T14" fmla="*/ 0 w 51"/>
              <a:gd name="T15" fmla="*/ 2147483647 h 233"/>
              <a:gd name="T16" fmla="*/ 2147483647 w 51"/>
              <a:gd name="T17" fmla="*/ 2147483647 h 233"/>
              <a:gd name="T18" fmla="*/ 0 w 51"/>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33"/>
              <a:gd name="T32" fmla="*/ 51 w 51"/>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33">
                <a:moveTo>
                  <a:pt x="0" y="232"/>
                </a:moveTo>
                <a:lnTo>
                  <a:pt x="0" y="232"/>
                </a:lnTo>
                <a:lnTo>
                  <a:pt x="50" y="204"/>
                </a:lnTo>
                <a:lnTo>
                  <a:pt x="0" y="177"/>
                </a:lnTo>
                <a:lnTo>
                  <a:pt x="50" y="149"/>
                </a:lnTo>
                <a:lnTo>
                  <a:pt x="0" y="116"/>
                </a:lnTo>
                <a:lnTo>
                  <a:pt x="50" y="89"/>
                </a:lnTo>
                <a:lnTo>
                  <a:pt x="0" y="61"/>
                </a:lnTo>
                <a:lnTo>
                  <a:pt x="50"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18455" name="Line 78"/>
          <p:cNvSpPr>
            <a:spLocks noChangeShapeType="1"/>
          </p:cNvSpPr>
          <p:nvPr/>
        </p:nvSpPr>
        <p:spPr bwMode="auto">
          <a:xfrm rot="16200000" flipV="1">
            <a:off x="2012951" y="5478462"/>
            <a:ext cx="0" cy="600075"/>
          </a:xfrm>
          <a:prstGeom prst="line">
            <a:avLst/>
          </a:prstGeom>
          <a:noFill/>
          <a:ln w="28575">
            <a:solidFill>
              <a:srgbClr val="008000"/>
            </a:solidFill>
            <a:round/>
            <a:headEnd/>
            <a:tailEnd/>
          </a:ln>
        </p:spPr>
        <p:txBody>
          <a:bodyPr wrap="none" anchor="ctr"/>
          <a:lstStyle/>
          <a:p>
            <a:endParaRPr lang="en-US"/>
          </a:p>
        </p:txBody>
      </p:sp>
      <p:sp>
        <p:nvSpPr>
          <p:cNvPr id="18456" name="Line 79"/>
          <p:cNvSpPr>
            <a:spLocks noChangeShapeType="1"/>
          </p:cNvSpPr>
          <p:nvPr/>
        </p:nvSpPr>
        <p:spPr bwMode="auto">
          <a:xfrm rot="-5400000" flipH="1" flipV="1">
            <a:off x="3432176" y="5357812"/>
            <a:ext cx="12700" cy="866775"/>
          </a:xfrm>
          <a:prstGeom prst="line">
            <a:avLst/>
          </a:prstGeom>
          <a:noFill/>
          <a:ln w="28575">
            <a:solidFill>
              <a:srgbClr val="008000"/>
            </a:solidFill>
            <a:round/>
            <a:headEnd/>
            <a:tailEnd/>
          </a:ln>
        </p:spPr>
        <p:txBody>
          <a:bodyPr wrap="none" anchor="ctr"/>
          <a:lstStyle/>
          <a:p>
            <a:endParaRPr lang="en-US"/>
          </a:p>
        </p:txBody>
      </p:sp>
      <p:sp>
        <p:nvSpPr>
          <p:cNvPr id="18457" name="Freeform 80"/>
          <p:cNvSpPr>
            <a:spLocks/>
          </p:cNvSpPr>
          <p:nvPr/>
        </p:nvSpPr>
        <p:spPr bwMode="auto">
          <a:xfrm rot="-5400000">
            <a:off x="4123532" y="5380831"/>
            <a:ext cx="133350" cy="684213"/>
          </a:xfrm>
          <a:custGeom>
            <a:avLst/>
            <a:gdLst>
              <a:gd name="T0" fmla="*/ 0 w 45"/>
              <a:gd name="T1" fmla="*/ 2147483647 h 234"/>
              <a:gd name="T2" fmla="*/ 0 w 45"/>
              <a:gd name="T3" fmla="*/ 2147483647 h 234"/>
              <a:gd name="T4" fmla="*/ 2147483647 w 45"/>
              <a:gd name="T5" fmla="*/ 2147483647 h 234"/>
              <a:gd name="T6" fmla="*/ 0 w 45"/>
              <a:gd name="T7" fmla="*/ 2147483647 h 234"/>
              <a:gd name="T8" fmla="*/ 2147483647 w 45"/>
              <a:gd name="T9" fmla="*/ 2147483647 h 234"/>
              <a:gd name="T10" fmla="*/ 0 w 45"/>
              <a:gd name="T11" fmla="*/ 2147483647 h 234"/>
              <a:gd name="T12" fmla="*/ 2147483647 w 45"/>
              <a:gd name="T13" fmla="*/ 2147483647 h 234"/>
              <a:gd name="T14" fmla="*/ 0 w 45"/>
              <a:gd name="T15" fmla="*/ 2147483647 h 234"/>
              <a:gd name="T16" fmla="*/ 2147483647 w 45"/>
              <a:gd name="T17" fmla="*/ 2147483647 h 234"/>
              <a:gd name="T18" fmla="*/ 0 w 45"/>
              <a:gd name="T19" fmla="*/ 0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34"/>
              <a:gd name="T32" fmla="*/ 45 w 45"/>
              <a:gd name="T33" fmla="*/ 234 h 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34">
                <a:moveTo>
                  <a:pt x="0" y="233"/>
                </a:moveTo>
                <a:lnTo>
                  <a:pt x="0" y="233"/>
                </a:lnTo>
                <a:lnTo>
                  <a:pt x="44" y="206"/>
                </a:lnTo>
                <a:lnTo>
                  <a:pt x="0" y="178"/>
                </a:lnTo>
                <a:lnTo>
                  <a:pt x="44" y="150"/>
                </a:lnTo>
                <a:lnTo>
                  <a:pt x="0" y="117"/>
                </a:lnTo>
                <a:lnTo>
                  <a:pt x="44" y="89"/>
                </a:lnTo>
                <a:lnTo>
                  <a:pt x="0" y="61"/>
                </a:lnTo>
                <a:lnTo>
                  <a:pt x="44" y="28"/>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18458" name="Line 81"/>
          <p:cNvSpPr>
            <a:spLocks noChangeShapeType="1"/>
          </p:cNvSpPr>
          <p:nvPr/>
        </p:nvSpPr>
        <p:spPr bwMode="auto">
          <a:xfrm rot="16200000" flipV="1">
            <a:off x="5000625" y="5334000"/>
            <a:ext cx="0" cy="946150"/>
          </a:xfrm>
          <a:prstGeom prst="line">
            <a:avLst/>
          </a:prstGeom>
          <a:noFill/>
          <a:ln w="28575">
            <a:solidFill>
              <a:srgbClr val="008000"/>
            </a:solidFill>
            <a:round/>
            <a:headEnd/>
            <a:tailEnd/>
          </a:ln>
        </p:spPr>
        <p:txBody>
          <a:bodyPr wrap="none" anchor="ctr"/>
          <a:lstStyle/>
          <a:p>
            <a:endParaRPr lang="en-US"/>
          </a:p>
        </p:txBody>
      </p:sp>
      <p:sp>
        <p:nvSpPr>
          <p:cNvPr id="18459" name="Freeform 82"/>
          <p:cNvSpPr>
            <a:spLocks/>
          </p:cNvSpPr>
          <p:nvPr/>
        </p:nvSpPr>
        <p:spPr bwMode="auto">
          <a:xfrm rot="-5400000">
            <a:off x="5726113" y="5378450"/>
            <a:ext cx="166687" cy="671513"/>
          </a:xfrm>
          <a:custGeom>
            <a:avLst/>
            <a:gdLst>
              <a:gd name="T0" fmla="*/ 0 w 55"/>
              <a:gd name="T1" fmla="*/ 2147483647 h 229"/>
              <a:gd name="T2" fmla="*/ 0 w 55"/>
              <a:gd name="T3" fmla="*/ 2147483647 h 229"/>
              <a:gd name="T4" fmla="*/ 2147483647 w 55"/>
              <a:gd name="T5" fmla="*/ 2147483647 h 229"/>
              <a:gd name="T6" fmla="*/ 0 w 55"/>
              <a:gd name="T7" fmla="*/ 2147483647 h 229"/>
              <a:gd name="T8" fmla="*/ 2147483647 w 55"/>
              <a:gd name="T9" fmla="*/ 2147483647 h 229"/>
              <a:gd name="T10" fmla="*/ 0 w 55"/>
              <a:gd name="T11" fmla="*/ 2147483647 h 229"/>
              <a:gd name="T12" fmla="*/ 2147483647 w 55"/>
              <a:gd name="T13" fmla="*/ 2147483647 h 229"/>
              <a:gd name="T14" fmla="*/ 0 w 55"/>
              <a:gd name="T15" fmla="*/ 2147483647 h 229"/>
              <a:gd name="T16" fmla="*/ 2147483647 w 55"/>
              <a:gd name="T17" fmla="*/ 2147483647 h 229"/>
              <a:gd name="T18" fmla="*/ 0 w 55"/>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29"/>
              <a:gd name="T32" fmla="*/ 55 w 55"/>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29">
                <a:moveTo>
                  <a:pt x="0" y="228"/>
                </a:moveTo>
                <a:lnTo>
                  <a:pt x="0" y="228"/>
                </a:lnTo>
                <a:lnTo>
                  <a:pt x="54" y="202"/>
                </a:lnTo>
                <a:lnTo>
                  <a:pt x="0" y="174"/>
                </a:lnTo>
                <a:lnTo>
                  <a:pt x="54" y="147"/>
                </a:lnTo>
                <a:lnTo>
                  <a:pt x="0" y="114"/>
                </a:lnTo>
                <a:lnTo>
                  <a:pt x="54" y="87"/>
                </a:lnTo>
                <a:lnTo>
                  <a:pt x="0" y="60"/>
                </a:lnTo>
                <a:lnTo>
                  <a:pt x="54"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18460" name="Line 83"/>
          <p:cNvSpPr>
            <a:spLocks noChangeShapeType="1"/>
          </p:cNvSpPr>
          <p:nvPr/>
        </p:nvSpPr>
        <p:spPr bwMode="auto">
          <a:xfrm rot="16200000" flipV="1">
            <a:off x="8171657" y="5457031"/>
            <a:ext cx="0" cy="700087"/>
          </a:xfrm>
          <a:prstGeom prst="line">
            <a:avLst/>
          </a:prstGeom>
          <a:noFill/>
          <a:ln w="28575">
            <a:solidFill>
              <a:srgbClr val="008000"/>
            </a:solidFill>
            <a:round/>
            <a:headEnd/>
            <a:tailEnd/>
          </a:ln>
        </p:spPr>
        <p:txBody>
          <a:bodyPr wrap="none" anchor="ctr"/>
          <a:lstStyle/>
          <a:p>
            <a:endParaRPr lang="en-US"/>
          </a:p>
        </p:txBody>
      </p:sp>
      <p:sp>
        <p:nvSpPr>
          <p:cNvPr id="18461" name="Line 84"/>
          <p:cNvSpPr>
            <a:spLocks noChangeShapeType="1"/>
          </p:cNvSpPr>
          <p:nvPr/>
        </p:nvSpPr>
        <p:spPr bwMode="auto">
          <a:xfrm rot="16200000" flipV="1">
            <a:off x="6635750" y="5303838"/>
            <a:ext cx="14287" cy="992188"/>
          </a:xfrm>
          <a:prstGeom prst="line">
            <a:avLst/>
          </a:prstGeom>
          <a:noFill/>
          <a:ln w="28575">
            <a:solidFill>
              <a:srgbClr val="008000"/>
            </a:solidFill>
            <a:round/>
            <a:headEnd/>
            <a:tailEnd/>
          </a:ln>
        </p:spPr>
        <p:txBody>
          <a:bodyPr wrap="none" anchor="ctr"/>
          <a:lstStyle/>
          <a:p>
            <a:endParaRPr lang="en-US"/>
          </a:p>
        </p:txBody>
      </p:sp>
      <p:sp>
        <p:nvSpPr>
          <p:cNvPr id="18462" name="Freeform 85"/>
          <p:cNvSpPr>
            <a:spLocks/>
          </p:cNvSpPr>
          <p:nvPr/>
        </p:nvSpPr>
        <p:spPr bwMode="auto">
          <a:xfrm rot="-5400000">
            <a:off x="7392194" y="5377657"/>
            <a:ext cx="166687" cy="673100"/>
          </a:xfrm>
          <a:custGeom>
            <a:avLst/>
            <a:gdLst>
              <a:gd name="T0" fmla="*/ 0 w 55"/>
              <a:gd name="T1" fmla="*/ 2147483647 h 229"/>
              <a:gd name="T2" fmla="*/ 0 w 55"/>
              <a:gd name="T3" fmla="*/ 2147483647 h 229"/>
              <a:gd name="T4" fmla="*/ 2147483647 w 55"/>
              <a:gd name="T5" fmla="*/ 2147483647 h 229"/>
              <a:gd name="T6" fmla="*/ 0 w 55"/>
              <a:gd name="T7" fmla="*/ 2147483647 h 229"/>
              <a:gd name="T8" fmla="*/ 2147483647 w 55"/>
              <a:gd name="T9" fmla="*/ 2147483647 h 229"/>
              <a:gd name="T10" fmla="*/ 0 w 55"/>
              <a:gd name="T11" fmla="*/ 2147483647 h 229"/>
              <a:gd name="T12" fmla="*/ 2147483647 w 55"/>
              <a:gd name="T13" fmla="*/ 2147483647 h 229"/>
              <a:gd name="T14" fmla="*/ 0 w 55"/>
              <a:gd name="T15" fmla="*/ 2147483647 h 229"/>
              <a:gd name="T16" fmla="*/ 2147483647 w 55"/>
              <a:gd name="T17" fmla="*/ 2147483647 h 229"/>
              <a:gd name="T18" fmla="*/ 0 w 55"/>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29"/>
              <a:gd name="T32" fmla="*/ 55 w 55"/>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29">
                <a:moveTo>
                  <a:pt x="0" y="228"/>
                </a:moveTo>
                <a:lnTo>
                  <a:pt x="0" y="228"/>
                </a:lnTo>
                <a:lnTo>
                  <a:pt x="54" y="202"/>
                </a:lnTo>
                <a:lnTo>
                  <a:pt x="0" y="174"/>
                </a:lnTo>
                <a:lnTo>
                  <a:pt x="54" y="147"/>
                </a:lnTo>
                <a:lnTo>
                  <a:pt x="0" y="114"/>
                </a:lnTo>
                <a:lnTo>
                  <a:pt x="54" y="87"/>
                </a:lnTo>
                <a:lnTo>
                  <a:pt x="0" y="60"/>
                </a:lnTo>
                <a:lnTo>
                  <a:pt x="54"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18463" name="Line 86"/>
          <p:cNvSpPr>
            <a:spLocks noChangeShapeType="1"/>
          </p:cNvSpPr>
          <p:nvPr/>
        </p:nvSpPr>
        <p:spPr bwMode="auto">
          <a:xfrm rot="10800000" flipV="1">
            <a:off x="8488363" y="5780088"/>
            <a:ext cx="12700" cy="417512"/>
          </a:xfrm>
          <a:prstGeom prst="line">
            <a:avLst/>
          </a:prstGeom>
          <a:noFill/>
          <a:ln w="28575">
            <a:solidFill>
              <a:srgbClr val="008000"/>
            </a:solidFill>
            <a:round/>
            <a:headEnd/>
            <a:tailEnd/>
          </a:ln>
        </p:spPr>
        <p:txBody>
          <a:bodyPr wrap="none" anchor="ctr"/>
          <a:lstStyle/>
          <a:p>
            <a:endParaRPr lang="en-US"/>
          </a:p>
        </p:txBody>
      </p:sp>
      <p:sp>
        <p:nvSpPr>
          <p:cNvPr id="18464" name="Text Box 87"/>
          <p:cNvSpPr txBox="1">
            <a:spLocks noChangeArrowheads="1"/>
          </p:cNvSpPr>
          <p:nvPr/>
        </p:nvSpPr>
        <p:spPr bwMode="auto">
          <a:xfrm>
            <a:off x="2201863" y="5778500"/>
            <a:ext cx="97472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Substrate</a:t>
            </a:r>
          </a:p>
        </p:txBody>
      </p:sp>
      <p:sp>
        <p:nvSpPr>
          <p:cNvPr id="18465" name="Text Box 88"/>
          <p:cNvSpPr txBox="1">
            <a:spLocks noChangeArrowheads="1"/>
          </p:cNvSpPr>
          <p:nvPr/>
        </p:nvSpPr>
        <p:spPr bwMode="auto">
          <a:xfrm>
            <a:off x="3836988" y="5778500"/>
            <a:ext cx="80327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Grease</a:t>
            </a:r>
          </a:p>
        </p:txBody>
      </p:sp>
      <p:sp>
        <p:nvSpPr>
          <p:cNvPr id="18466" name="Text Box 89"/>
          <p:cNvSpPr txBox="1">
            <a:spLocks noChangeArrowheads="1"/>
          </p:cNvSpPr>
          <p:nvPr/>
        </p:nvSpPr>
        <p:spPr bwMode="auto">
          <a:xfrm>
            <a:off x="5378450" y="5778500"/>
            <a:ext cx="93662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Spreader</a:t>
            </a:r>
          </a:p>
        </p:txBody>
      </p:sp>
      <p:sp>
        <p:nvSpPr>
          <p:cNvPr id="18467" name="Text Box 90"/>
          <p:cNvSpPr txBox="1">
            <a:spLocks noChangeArrowheads="1"/>
          </p:cNvSpPr>
          <p:nvPr/>
        </p:nvSpPr>
        <p:spPr bwMode="auto">
          <a:xfrm>
            <a:off x="7024688" y="5778500"/>
            <a:ext cx="966787"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Heat Sink</a:t>
            </a:r>
          </a:p>
        </p:txBody>
      </p:sp>
      <p:sp>
        <p:nvSpPr>
          <p:cNvPr id="18468" name="Text Box 91"/>
          <p:cNvSpPr txBox="1">
            <a:spLocks noChangeArrowheads="1"/>
          </p:cNvSpPr>
          <p:nvPr/>
        </p:nvSpPr>
        <p:spPr bwMode="auto">
          <a:xfrm>
            <a:off x="647700" y="1630363"/>
            <a:ext cx="890588"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Junction</a:t>
            </a:r>
          </a:p>
        </p:txBody>
      </p:sp>
      <p:sp>
        <p:nvSpPr>
          <p:cNvPr id="48220" name="Text Box 92"/>
          <p:cNvSpPr txBox="1">
            <a:spLocks noChangeArrowheads="1"/>
          </p:cNvSpPr>
          <p:nvPr/>
        </p:nvSpPr>
        <p:spPr bwMode="auto">
          <a:xfrm>
            <a:off x="765175" y="2659063"/>
            <a:ext cx="547688"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TIM</a:t>
            </a:r>
          </a:p>
        </p:txBody>
      </p:sp>
      <p:sp>
        <p:nvSpPr>
          <p:cNvPr id="48221" name="Text Box 93"/>
          <p:cNvSpPr txBox="1">
            <a:spLocks noChangeArrowheads="1"/>
          </p:cNvSpPr>
          <p:nvPr/>
        </p:nvSpPr>
        <p:spPr bwMode="auto">
          <a:xfrm>
            <a:off x="647700" y="3459163"/>
            <a:ext cx="914400"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Spreader</a:t>
            </a:r>
          </a:p>
        </p:txBody>
      </p:sp>
      <p:sp>
        <p:nvSpPr>
          <p:cNvPr id="48222" name="Text Box 94"/>
          <p:cNvSpPr txBox="1">
            <a:spLocks noChangeArrowheads="1"/>
          </p:cNvSpPr>
          <p:nvPr/>
        </p:nvSpPr>
        <p:spPr bwMode="auto">
          <a:xfrm>
            <a:off x="647700" y="4183063"/>
            <a:ext cx="906463"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HeatSink</a:t>
            </a:r>
          </a:p>
        </p:txBody>
      </p:sp>
      <p:sp>
        <p:nvSpPr>
          <p:cNvPr id="18472" name="Text Box 95"/>
          <p:cNvSpPr txBox="1">
            <a:spLocks noChangeArrowheads="1"/>
          </p:cNvSpPr>
          <p:nvPr/>
        </p:nvSpPr>
        <p:spPr bwMode="auto">
          <a:xfrm>
            <a:off x="647700" y="4970463"/>
            <a:ext cx="86677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Ambient</a:t>
            </a:r>
          </a:p>
        </p:txBody>
      </p:sp>
      <p:sp>
        <p:nvSpPr>
          <p:cNvPr id="18473" name="Oval 96"/>
          <p:cNvSpPr>
            <a:spLocks noChangeArrowheads="1"/>
          </p:cNvSpPr>
          <p:nvPr/>
        </p:nvSpPr>
        <p:spPr bwMode="auto">
          <a:xfrm>
            <a:off x="1990725" y="5716588"/>
            <a:ext cx="150813"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48225" name="Oval 97"/>
          <p:cNvSpPr>
            <a:spLocks noChangeArrowheads="1"/>
          </p:cNvSpPr>
          <p:nvPr/>
        </p:nvSpPr>
        <p:spPr bwMode="auto">
          <a:xfrm>
            <a:off x="3387725" y="5716588"/>
            <a:ext cx="150813"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48226" name="Oval 98"/>
          <p:cNvSpPr>
            <a:spLocks noChangeArrowheads="1"/>
          </p:cNvSpPr>
          <p:nvPr/>
        </p:nvSpPr>
        <p:spPr bwMode="auto">
          <a:xfrm>
            <a:off x="4962525" y="5729288"/>
            <a:ext cx="150813"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48227" name="Oval 99"/>
          <p:cNvSpPr>
            <a:spLocks noChangeArrowheads="1"/>
          </p:cNvSpPr>
          <p:nvPr/>
        </p:nvSpPr>
        <p:spPr bwMode="auto">
          <a:xfrm>
            <a:off x="6588125" y="5741988"/>
            <a:ext cx="150813"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8477" name="Oval 100"/>
          <p:cNvSpPr>
            <a:spLocks noChangeArrowheads="1"/>
          </p:cNvSpPr>
          <p:nvPr/>
        </p:nvSpPr>
        <p:spPr bwMode="auto">
          <a:xfrm>
            <a:off x="8137525" y="5741988"/>
            <a:ext cx="150813"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8478" name="Oval 101"/>
          <p:cNvSpPr>
            <a:spLocks noChangeArrowheads="1"/>
          </p:cNvSpPr>
          <p:nvPr/>
        </p:nvSpPr>
        <p:spPr bwMode="auto">
          <a:xfrm>
            <a:off x="8043863" y="4960938"/>
            <a:ext cx="350837" cy="314325"/>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48230" name="Oval 102"/>
          <p:cNvSpPr>
            <a:spLocks noChangeArrowheads="1"/>
          </p:cNvSpPr>
          <p:nvPr/>
        </p:nvSpPr>
        <p:spPr bwMode="auto">
          <a:xfrm>
            <a:off x="6478588" y="4273550"/>
            <a:ext cx="350837" cy="314325"/>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48231" name="Oval 103"/>
          <p:cNvSpPr>
            <a:spLocks noChangeArrowheads="1"/>
          </p:cNvSpPr>
          <p:nvPr/>
        </p:nvSpPr>
        <p:spPr bwMode="auto">
          <a:xfrm>
            <a:off x="4864100" y="3497263"/>
            <a:ext cx="350838" cy="314325"/>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48232" name="Oval 104"/>
          <p:cNvSpPr>
            <a:spLocks noChangeArrowheads="1"/>
          </p:cNvSpPr>
          <p:nvPr/>
        </p:nvSpPr>
        <p:spPr bwMode="auto">
          <a:xfrm>
            <a:off x="3286125" y="2784475"/>
            <a:ext cx="350838" cy="314325"/>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8482" name="Oval 105"/>
          <p:cNvSpPr>
            <a:spLocks noChangeArrowheads="1"/>
          </p:cNvSpPr>
          <p:nvPr/>
        </p:nvSpPr>
        <p:spPr bwMode="auto">
          <a:xfrm>
            <a:off x="1882775" y="1668463"/>
            <a:ext cx="350838" cy="314325"/>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48234" name="Text Box 106"/>
          <p:cNvSpPr txBox="1">
            <a:spLocks noChangeArrowheads="1"/>
          </p:cNvSpPr>
          <p:nvPr/>
        </p:nvSpPr>
        <p:spPr bwMode="auto">
          <a:xfrm>
            <a:off x="6000750" y="2798763"/>
            <a:ext cx="2944813" cy="1200329"/>
          </a:xfrm>
          <a:prstGeom prst="rect">
            <a:avLst/>
          </a:prstGeom>
          <a:gradFill rotWithShape="1">
            <a:gsLst>
              <a:gs pos="0">
                <a:srgbClr val="FFFF66"/>
              </a:gs>
              <a:gs pos="100000">
                <a:srgbClr val="C2C24E"/>
              </a:gs>
            </a:gsLst>
            <a:lin ang="2700000" scaled="1"/>
          </a:gradFill>
          <a:ln w="22225" algn="ctr">
            <a:solidFill>
              <a:srgbClr val="000000"/>
            </a:solidFill>
            <a:miter lim="800000"/>
            <a:headEnd/>
            <a:tailEnd/>
          </a:ln>
        </p:spPr>
        <p:txBody>
          <a:bodyPr>
            <a:spAutoFit/>
          </a:bodyPr>
          <a:lstStyle/>
          <a:p>
            <a:pPr algn="ctr" eaLnBrk="0" hangingPunct="0"/>
            <a:r>
              <a:rPr lang="en-US" dirty="0">
                <a:solidFill>
                  <a:srgbClr val="A50021"/>
                </a:solidFill>
              </a:rPr>
              <a:t>Large </a:t>
            </a:r>
            <a:r>
              <a:rPr lang="en-US" dirty="0">
                <a:solidFill>
                  <a:srgbClr val="A50021"/>
                </a:solidFill>
                <a:latin typeface="Symbol" pitchFamily="18" charset="2"/>
              </a:rPr>
              <a:t>D</a:t>
            </a:r>
            <a:r>
              <a:rPr lang="en-US" dirty="0">
                <a:solidFill>
                  <a:srgbClr val="A50021"/>
                </a:solidFill>
              </a:rPr>
              <a:t>T’s spread throughout path from: </a:t>
            </a:r>
            <a:r>
              <a:rPr lang="en-US" dirty="0">
                <a:solidFill>
                  <a:srgbClr val="000000"/>
                </a:solidFill>
              </a:rPr>
              <a:t>Source</a:t>
            </a:r>
            <a:r>
              <a:rPr lang="en-US" dirty="0">
                <a:solidFill>
                  <a:srgbClr val="A50021"/>
                </a:solidFill>
              </a:rPr>
              <a:t> </a:t>
            </a:r>
            <a:r>
              <a:rPr lang="en-US" dirty="0">
                <a:solidFill>
                  <a:srgbClr val="000000"/>
                </a:solidFill>
              </a:rPr>
              <a:t>→</a:t>
            </a:r>
            <a:r>
              <a:rPr lang="en-US" dirty="0">
                <a:solidFill>
                  <a:srgbClr val="A50021"/>
                </a:solidFill>
              </a:rPr>
              <a:t> </a:t>
            </a:r>
            <a:r>
              <a:rPr lang="en-US" dirty="0" smtClean="0">
                <a:solidFill>
                  <a:srgbClr val="000000"/>
                </a:solidFill>
              </a:rPr>
              <a:t>Sink</a:t>
            </a:r>
          </a:p>
          <a:p>
            <a:pPr algn="ctr" eaLnBrk="0" hangingPunct="0"/>
            <a:r>
              <a:rPr lang="en-US" b="1" dirty="0" smtClean="0">
                <a:solidFill>
                  <a:srgbClr val="000000"/>
                </a:solidFill>
              </a:rPr>
              <a:t>NO SINGLE CULPRIT</a:t>
            </a:r>
            <a:endParaRPr lang="en-US" b="1" dirty="0">
              <a:solidFill>
                <a:srgbClr val="A50021"/>
              </a:solidFill>
            </a:endParaRPr>
          </a:p>
        </p:txBody>
      </p:sp>
      <p:sp>
        <p:nvSpPr>
          <p:cNvPr id="18484" name="Rectangle 107"/>
          <p:cNvSpPr>
            <a:spLocks noChangeArrowheads="1"/>
          </p:cNvSpPr>
          <p:nvPr/>
        </p:nvSpPr>
        <p:spPr bwMode="auto">
          <a:xfrm>
            <a:off x="212725" y="6048375"/>
            <a:ext cx="1798638" cy="366713"/>
          </a:xfrm>
          <a:prstGeom prst="rect">
            <a:avLst/>
          </a:prstGeom>
          <a:noFill/>
          <a:ln w="9525" algn="ctr">
            <a:noFill/>
            <a:miter lim="800000"/>
            <a:headEnd/>
            <a:tailEnd/>
          </a:ln>
        </p:spPr>
        <p:txBody>
          <a:bodyPr wrap="none">
            <a:spAutoFit/>
          </a:bodyPr>
          <a:lstStyle/>
          <a:p>
            <a:pPr algn="ctr" eaLnBrk="0" hangingPunct="0"/>
            <a:r>
              <a:rPr lang="en-US">
                <a:solidFill>
                  <a:srgbClr val="000000"/>
                </a:solidFill>
              </a:rPr>
              <a:t>Power ~ NCV</a:t>
            </a:r>
            <a:r>
              <a:rPr lang="en-US" baseline="30000">
                <a:solidFill>
                  <a:srgbClr val="000000"/>
                </a:solidFill>
              </a:rPr>
              <a:t>2</a:t>
            </a:r>
            <a:r>
              <a:rPr lang="en-US">
                <a:solidFill>
                  <a:srgbClr val="000000"/>
                </a:solidFill>
              </a:rPr>
              <a:t>F</a:t>
            </a:r>
          </a:p>
        </p:txBody>
      </p:sp>
      <p:sp>
        <p:nvSpPr>
          <p:cNvPr id="18485" name="AutoShape 108"/>
          <p:cNvSpPr>
            <a:spLocks noChangeArrowheads="1"/>
          </p:cNvSpPr>
          <p:nvPr/>
        </p:nvSpPr>
        <p:spPr bwMode="auto">
          <a:xfrm>
            <a:off x="801688" y="5695950"/>
            <a:ext cx="966787" cy="325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50021"/>
          </a:solidFill>
          <a:ln w="9525" algn="ctr">
            <a:solidFill>
              <a:srgbClr val="000099"/>
            </a:solidFill>
            <a:miter lim="800000"/>
            <a:headEnd/>
            <a:tailEnd/>
          </a:ln>
        </p:spPr>
        <p:txBody>
          <a:bodyPr wrap="none" anchor="ctr"/>
          <a:lstStyle/>
          <a:p>
            <a:pPr eaLnBrk="0" hangingPunct="0"/>
            <a:endParaRPr lang="en-US">
              <a:solidFill>
                <a:srgbClr val="000000"/>
              </a:solidFill>
            </a:endParaRPr>
          </a:p>
        </p:txBody>
      </p:sp>
      <p:pic>
        <p:nvPicPr>
          <p:cNvPr id="18486" name="Picture 108" descr="kenny.jpg"/>
          <p:cNvPicPr>
            <a:picLocks noChangeAspect="1"/>
          </p:cNvPicPr>
          <p:nvPr/>
        </p:nvPicPr>
        <p:blipFill>
          <a:blip r:embed="rId2"/>
          <a:srcRect b="10011"/>
          <a:stretch>
            <a:fillRect/>
          </a:stretch>
        </p:blipFill>
        <p:spPr bwMode="auto">
          <a:xfrm>
            <a:off x="7821613" y="0"/>
            <a:ext cx="865187" cy="922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2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2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2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2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2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2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2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2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1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2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P spid="48136" grpId="0" animBg="1"/>
      <p:bldP spid="48138" grpId="0" animBg="1"/>
      <p:bldP spid="48197" grpId="0" animBg="1"/>
      <p:bldP spid="48198" grpId="0" animBg="1"/>
      <p:bldP spid="48200" grpId="0" animBg="1"/>
      <p:bldP spid="48220" grpId="0"/>
      <p:bldP spid="48221" grpId="0"/>
      <p:bldP spid="48222" grpId="0"/>
      <p:bldP spid="48225" grpId="0" animBg="1"/>
      <p:bldP spid="48226" grpId="0" animBg="1"/>
      <p:bldP spid="48227" grpId="0" animBg="1"/>
      <p:bldP spid="48230" grpId="0" animBg="1"/>
      <p:bldP spid="48231" grpId="0" animBg="1"/>
      <p:bldP spid="48232" grpId="0" animBg="1"/>
      <p:bldP spid="482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828800" y="2971800"/>
            <a:ext cx="228600" cy="1219200"/>
          </a:xfrm>
          <a:prstGeom prst="line">
            <a:avLst/>
          </a:prstGeom>
          <a:noFill/>
          <a:ln w="19050">
            <a:solidFill>
              <a:srgbClr val="A50021"/>
            </a:solidFill>
            <a:round/>
            <a:headEnd/>
            <a:tailEnd/>
          </a:ln>
        </p:spPr>
        <p:txBody>
          <a:bodyPr/>
          <a:lstStyle/>
          <a:p>
            <a:endParaRPr lang="en-US"/>
          </a:p>
        </p:txBody>
      </p:sp>
      <p:grpSp>
        <p:nvGrpSpPr>
          <p:cNvPr id="19459" name="Group 3"/>
          <p:cNvGrpSpPr>
            <a:grpSpLocks/>
          </p:cNvGrpSpPr>
          <p:nvPr/>
        </p:nvGrpSpPr>
        <p:grpSpPr bwMode="auto">
          <a:xfrm>
            <a:off x="655638" y="2767013"/>
            <a:ext cx="1154112" cy="336550"/>
            <a:chOff x="149" y="1485"/>
            <a:chExt cx="727" cy="212"/>
          </a:xfrm>
        </p:grpSpPr>
        <p:sp>
          <p:nvSpPr>
            <p:cNvPr id="19565" name="Line 4"/>
            <p:cNvSpPr>
              <a:spLocks noChangeShapeType="1"/>
            </p:cNvSpPr>
            <p:nvPr/>
          </p:nvSpPr>
          <p:spPr bwMode="auto">
            <a:xfrm flipH="1">
              <a:off x="719" y="1604"/>
              <a:ext cx="157" cy="0"/>
            </a:xfrm>
            <a:prstGeom prst="line">
              <a:avLst/>
            </a:prstGeom>
            <a:noFill/>
            <a:ln w="57150">
              <a:solidFill>
                <a:srgbClr val="C0C0C0"/>
              </a:solidFill>
              <a:round/>
              <a:headEnd/>
              <a:tailEnd/>
            </a:ln>
          </p:spPr>
          <p:txBody>
            <a:bodyPr wrap="none" anchor="ctr"/>
            <a:lstStyle/>
            <a:p>
              <a:endParaRPr lang="en-US"/>
            </a:p>
          </p:txBody>
        </p:sp>
        <p:sp>
          <p:nvSpPr>
            <p:cNvPr id="19566" name="Text Box 5"/>
            <p:cNvSpPr txBox="1">
              <a:spLocks noChangeArrowheads="1"/>
            </p:cNvSpPr>
            <p:nvPr/>
          </p:nvSpPr>
          <p:spPr bwMode="auto">
            <a:xfrm>
              <a:off x="149" y="1485"/>
              <a:ext cx="561" cy="212"/>
            </a:xfrm>
            <a:prstGeom prst="rect">
              <a:avLst/>
            </a:prstGeom>
            <a:solidFill>
              <a:schemeClr val="tx1">
                <a:alpha val="12941"/>
              </a:schemeClr>
            </a:solidFill>
            <a:ln w="9525" algn="ctr">
              <a:noFill/>
              <a:miter lim="800000"/>
              <a:headEnd/>
              <a:tailEnd/>
            </a:ln>
          </p:spPr>
          <p:txBody>
            <a:bodyPr wrap="none">
              <a:spAutoFit/>
            </a:bodyPr>
            <a:lstStyle/>
            <a:p>
              <a:pPr algn="ctr" eaLnBrk="0" hangingPunct="0"/>
              <a:r>
                <a:rPr lang="en-US" sz="1600">
                  <a:solidFill>
                    <a:srgbClr val="FFCCCC"/>
                  </a:solidFill>
                </a:rPr>
                <a:t>T</a:t>
              </a:r>
              <a:r>
                <a:rPr lang="en-US" sz="1600" baseline="-25000">
                  <a:solidFill>
                    <a:srgbClr val="FFCCCC"/>
                  </a:solidFill>
                </a:rPr>
                <a:t>Junction</a:t>
              </a:r>
            </a:p>
          </p:txBody>
        </p:sp>
      </p:grpSp>
      <p:sp>
        <p:nvSpPr>
          <p:cNvPr id="19460" name="Line 6"/>
          <p:cNvSpPr>
            <a:spLocks noChangeShapeType="1"/>
          </p:cNvSpPr>
          <p:nvPr/>
        </p:nvSpPr>
        <p:spPr bwMode="auto">
          <a:xfrm flipH="1" flipV="1">
            <a:off x="8204200" y="5062538"/>
            <a:ext cx="1588" cy="730250"/>
          </a:xfrm>
          <a:prstGeom prst="line">
            <a:avLst/>
          </a:prstGeom>
          <a:noFill/>
          <a:ln w="9525">
            <a:solidFill>
              <a:srgbClr val="FFCC00"/>
            </a:solidFill>
            <a:round/>
            <a:headEnd/>
            <a:tailEnd/>
          </a:ln>
        </p:spPr>
        <p:txBody>
          <a:bodyPr wrap="none" anchor="ctr"/>
          <a:lstStyle/>
          <a:p>
            <a:endParaRPr lang="en-US"/>
          </a:p>
        </p:txBody>
      </p:sp>
      <p:sp>
        <p:nvSpPr>
          <p:cNvPr id="19461" name="Line 7"/>
          <p:cNvSpPr>
            <a:spLocks noChangeShapeType="1"/>
          </p:cNvSpPr>
          <p:nvPr/>
        </p:nvSpPr>
        <p:spPr bwMode="auto">
          <a:xfrm flipH="1" flipV="1">
            <a:off x="6629400" y="4800600"/>
            <a:ext cx="17463" cy="962025"/>
          </a:xfrm>
          <a:prstGeom prst="line">
            <a:avLst/>
          </a:prstGeom>
          <a:noFill/>
          <a:ln w="9525">
            <a:solidFill>
              <a:srgbClr val="FFCC00"/>
            </a:solidFill>
            <a:round/>
            <a:headEnd/>
            <a:tailEnd/>
          </a:ln>
        </p:spPr>
        <p:txBody>
          <a:bodyPr wrap="none" anchor="ctr"/>
          <a:lstStyle/>
          <a:p>
            <a:endParaRPr lang="en-US"/>
          </a:p>
        </p:txBody>
      </p:sp>
      <p:sp>
        <p:nvSpPr>
          <p:cNvPr id="19462" name="Line 8"/>
          <p:cNvSpPr>
            <a:spLocks noChangeShapeType="1"/>
          </p:cNvSpPr>
          <p:nvPr/>
        </p:nvSpPr>
        <p:spPr bwMode="auto">
          <a:xfrm flipV="1">
            <a:off x="2047875" y="4114800"/>
            <a:ext cx="4763" cy="1704975"/>
          </a:xfrm>
          <a:prstGeom prst="line">
            <a:avLst/>
          </a:prstGeom>
          <a:noFill/>
          <a:ln w="9525">
            <a:solidFill>
              <a:srgbClr val="FFCC00"/>
            </a:solidFill>
            <a:round/>
            <a:headEnd/>
            <a:tailEnd/>
          </a:ln>
        </p:spPr>
        <p:txBody>
          <a:bodyPr wrap="none" anchor="ctr"/>
          <a:lstStyle/>
          <a:p>
            <a:endParaRPr lang="en-US"/>
          </a:p>
        </p:txBody>
      </p:sp>
      <p:sp>
        <p:nvSpPr>
          <p:cNvPr id="19463" name="Line 9"/>
          <p:cNvSpPr>
            <a:spLocks noChangeShapeType="1"/>
          </p:cNvSpPr>
          <p:nvPr/>
        </p:nvSpPr>
        <p:spPr bwMode="auto">
          <a:xfrm flipV="1">
            <a:off x="3876675" y="4419600"/>
            <a:ext cx="9525" cy="1331913"/>
          </a:xfrm>
          <a:prstGeom prst="line">
            <a:avLst/>
          </a:prstGeom>
          <a:noFill/>
          <a:ln w="9525">
            <a:solidFill>
              <a:srgbClr val="FFCC00"/>
            </a:solidFill>
            <a:round/>
            <a:headEnd/>
            <a:tailEnd/>
          </a:ln>
        </p:spPr>
        <p:txBody>
          <a:bodyPr wrap="none" anchor="ctr"/>
          <a:lstStyle/>
          <a:p>
            <a:endParaRPr lang="en-US"/>
          </a:p>
        </p:txBody>
      </p:sp>
      <p:sp>
        <p:nvSpPr>
          <p:cNvPr id="20488" name="Rectangle 10"/>
          <p:cNvSpPr>
            <a:spLocks noChangeArrowheads="1"/>
          </p:cNvSpPr>
          <p:nvPr/>
        </p:nvSpPr>
        <p:spPr bwMode="auto">
          <a:xfrm>
            <a:off x="50800" y="0"/>
            <a:ext cx="9144000" cy="1066800"/>
          </a:xfrm>
          <a:prstGeom prst="rect">
            <a:avLst/>
          </a:prstGeom>
          <a:noFill/>
          <a:ln w="12700">
            <a:noFill/>
            <a:miter lim="800000"/>
            <a:headEnd/>
            <a:tailEnd/>
          </a:ln>
        </p:spPr>
        <p:txBody>
          <a:bodyPr lIns="90487" tIns="44450" rIns="90487" bIns="44450" anchor="ctr"/>
          <a:lstStyle/>
          <a:p>
            <a:pPr algn="ctr">
              <a:defRPr/>
            </a:pPr>
            <a:r>
              <a:rPr lang="en-US" sz="2800" b="1" dirty="0">
                <a:solidFill>
                  <a:srgbClr val="FFFF99"/>
                </a:solidFill>
                <a:latin typeface="+mj-lt"/>
                <a:ea typeface="+mj-ea"/>
                <a:cs typeface="+mj-cs"/>
              </a:rPr>
              <a:t>Thermal Management Portfolio</a:t>
            </a:r>
          </a:p>
        </p:txBody>
      </p:sp>
      <p:sp>
        <p:nvSpPr>
          <p:cNvPr id="19465" name="Line 11"/>
          <p:cNvSpPr>
            <a:spLocks noChangeShapeType="1"/>
          </p:cNvSpPr>
          <p:nvPr/>
        </p:nvSpPr>
        <p:spPr bwMode="auto">
          <a:xfrm>
            <a:off x="1541463" y="5427663"/>
            <a:ext cx="7361237" cy="12700"/>
          </a:xfrm>
          <a:prstGeom prst="line">
            <a:avLst/>
          </a:prstGeom>
          <a:noFill/>
          <a:ln w="38100">
            <a:solidFill>
              <a:srgbClr val="000000"/>
            </a:solidFill>
            <a:round/>
            <a:headEnd/>
            <a:tailEnd type="triangle" w="med" len="med"/>
          </a:ln>
        </p:spPr>
        <p:txBody>
          <a:bodyPr/>
          <a:lstStyle/>
          <a:p>
            <a:endParaRPr lang="en-US"/>
          </a:p>
        </p:txBody>
      </p:sp>
      <p:sp>
        <p:nvSpPr>
          <p:cNvPr id="19466" name="Text Box 12"/>
          <p:cNvSpPr txBox="1">
            <a:spLocks noChangeArrowheads="1"/>
          </p:cNvSpPr>
          <p:nvPr/>
        </p:nvSpPr>
        <p:spPr bwMode="auto">
          <a:xfrm rot="-5400000">
            <a:off x="-357981" y="3420269"/>
            <a:ext cx="1568450" cy="366712"/>
          </a:xfrm>
          <a:prstGeom prst="rect">
            <a:avLst/>
          </a:prstGeom>
          <a:noFill/>
          <a:ln w="9525">
            <a:noFill/>
            <a:miter lim="800000"/>
            <a:headEnd/>
            <a:tailEnd/>
          </a:ln>
        </p:spPr>
        <p:txBody>
          <a:bodyPr wrap="none">
            <a:spAutoFit/>
          </a:bodyPr>
          <a:lstStyle/>
          <a:p>
            <a:pPr eaLnBrk="0" hangingPunct="0"/>
            <a:r>
              <a:rPr lang="en-US">
                <a:solidFill>
                  <a:srgbClr val="000000"/>
                </a:solidFill>
              </a:rPr>
              <a:t>Temperature</a:t>
            </a:r>
          </a:p>
        </p:txBody>
      </p:sp>
      <p:sp>
        <p:nvSpPr>
          <p:cNvPr id="19467" name="Line 13"/>
          <p:cNvSpPr>
            <a:spLocks noChangeShapeType="1"/>
          </p:cNvSpPr>
          <p:nvPr/>
        </p:nvSpPr>
        <p:spPr bwMode="auto">
          <a:xfrm flipV="1">
            <a:off x="1546225" y="1600200"/>
            <a:ext cx="0" cy="3833813"/>
          </a:xfrm>
          <a:prstGeom prst="line">
            <a:avLst/>
          </a:prstGeom>
          <a:noFill/>
          <a:ln w="38100">
            <a:solidFill>
              <a:srgbClr val="000000"/>
            </a:solidFill>
            <a:round/>
            <a:headEnd/>
            <a:tailEnd type="triangle" w="med" len="med"/>
          </a:ln>
        </p:spPr>
        <p:txBody>
          <a:bodyPr/>
          <a:lstStyle/>
          <a:p>
            <a:endParaRPr lang="en-US"/>
          </a:p>
        </p:txBody>
      </p:sp>
      <p:sp>
        <p:nvSpPr>
          <p:cNvPr id="19468" name="Line 14"/>
          <p:cNvSpPr>
            <a:spLocks noChangeShapeType="1"/>
          </p:cNvSpPr>
          <p:nvPr/>
        </p:nvSpPr>
        <p:spPr bwMode="auto">
          <a:xfrm flipH="1">
            <a:off x="1539875" y="5159375"/>
            <a:ext cx="249238" cy="0"/>
          </a:xfrm>
          <a:prstGeom prst="line">
            <a:avLst/>
          </a:prstGeom>
          <a:noFill/>
          <a:ln w="57150">
            <a:solidFill>
              <a:srgbClr val="000000"/>
            </a:solidFill>
            <a:round/>
            <a:headEnd/>
            <a:tailEnd/>
          </a:ln>
        </p:spPr>
        <p:txBody>
          <a:bodyPr wrap="none" anchor="ctr"/>
          <a:lstStyle/>
          <a:p>
            <a:endParaRPr lang="en-US"/>
          </a:p>
        </p:txBody>
      </p:sp>
      <p:sp>
        <p:nvSpPr>
          <p:cNvPr id="19469" name="Line 15"/>
          <p:cNvSpPr>
            <a:spLocks noChangeShapeType="1"/>
          </p:cNvSpPr>
          <p:nvPr/>
        </p:nvSpPr>
        <p:spPr bwMode="auto">
          <a:xfrm flipH="1">
            <a:off x="1539875" y="4868863"/>
            <a:ext cx="249238" cy="0"/>
          </a:xfrm>
          <a:prstGeom prst="line">
            <a:avLst/>
          </a:prstGeom>
          <a:noFill/>
          <a:ln w="57150">
            <a:solidFill>
              <a:srgbClr val="000000"/>
            </a:solidFill>
            <a:round/>
            <a:headEnd/>
            <a:tailEnd/>
          </a:ln>
        </p:spPr>
        <p:txBody>
          <a:bodyPr wrap="none" anchor="ctr"/>
          <a:lstStyle/>
          <a:p>
            <a:endParaRPr lang="en-US"/>
          </a:p>
        </p:txBody>
      </p:sp>
      <p:sp>
        <p:nvSpPr>
          <p:cNvPr id="19470" name="Line 16"/>
          <p:cNvSpPr>
            <a:spLocks noChangeShapeType="1"/>
          </p:cNvSpPr>
          <p:nvPr/>
        </p:nvSpPr>
        <p:spPr bwMode="auto">
          <a:xfrm flipH="1">
            <a:off x="1552575" y="2952750"/>
            <a:ext cx="249238" cy="0"/>
          </a:xfrm>
          <a:prstGeom prst="line">
            <a:avLst/>
          </a:prstGeom>
          <a:noFill/>
          <a:ln w="57150">
            <a:solidFill>
              <a:srgbClr val="000000"/>
            </a:solidFill>
            <a:round/>
            <a:headEnd/>
            <a:tailEnd/>
          </a:ln>
        </p:spPr>
        <p:txBody>
          <a:bodyPr wrap="none" anchor="ctr"/>
          <a:lstStyle/>
          <a:p>
            <a:endParaRPr lang="en-US"/>
          </a:p>
        </p:txBody>
      </p:sp>
      <p:sp>
        <p:nvSpPr>
          <p:cNvPr id="19471" name="Line 17"/>
          <p:cNvSpPr>
            <a:spLocks noChangeShapeType="1"/>
          </p:cNvSpPr>
          <p:nvPr/>
        </p:nvSpPr>
        <p:spPr bwMode="auto">
          <a:xfrm flipH="1">
            <a:off x="1552575" y="4484688"/>
            <a:ext cx="249238" cy="0"/>
          </a:xfrm>
          <a:prstGeom prst="line">
            <a:avLst/>
          </a:prstGeom>
          <a:noFill/>
          <a:ln w="57150">
            <a:solidFill>
              <a:srgbClr val="000000"/>
            </a:solidFill>
            <a:round/>
            <a:headEnd/>
            <a:tailEnd/>
          </a:ln>
        </p:spPr>
        <p:txBody>
          <a:bodyPr wrap="none" anchor="ctr"/>
          <a:lstStyle/>
          <a:p>
            <a:endParaRPr lang="en-US"/>
          </a:p>
        </p:txBody>
      </p:sp>
      <p:sp>
        <p:nvSpPr>
          <p:cNvPr id="19472" name="Text Box 18"/>
          <p:cNvSpPr txBox="1">
            <a:spLocks noChangeArrowheads="1"/>
          </p:cNvSpPr>
          <p:nvPr/>
        </p:nvSpPr>
        <p:spPr bwMode="auto">
          <a:xfrm>
            <a:off x="647700" y="2763838"/>
            <a:ext cx="890588"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Junction</a:t>
            </a:r>
          </a:p>
        </p:txBody>
      </p:sp>
      <p:sp>
        <p:nvSpPr>
          <p:cNvPr id="19473" name="Text Box 19"/>
          <p:cNvSpPr txBox="1">
            <a:spLocks noChangeArrowheads="1"/>
          </p:cNvSpPr>
          <p:nvPr/>
        </p:nvSpPr>
        <p:spPr bwMode="auto">
          <a:xfrm>
            <a:off x="584200" y="4270375"/>
            <a:ext cx="914400"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Spreader</a:t>
            </a:r>
          </a:p>
        </p:txBody>
      </p:sp>
      <p:sp>
        <p:nvSpPr>
          <p:cNvPr id="19474" name="Text Box 20"/>
          <p:cNvSpPr txBox="1">
            <a:spLocks noChangeArrowheads="1"/>
          </p:cNvSpPr>
          <p:nvPr/>
        </p:nvSpPr>
        <p:spPr bwMode="auto">
          <a:xfrm>
            <a:off x="647700" y="4616450"/>
            <a:ext cx="906463"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HeatSink</a:t>
            </a:r>
          </a:p>
        </p:txBody>
      </p:sp>
      <p:sp>
        <p:nvSpPr>
          <p:cNvPr id="19475" name="Text Box 21"/>
          <p:cNvSpPr txBox="1">
            <a:spLocks noChangeArrowheads="1"/>
          </p:cNvSpPr>
          <p:nvPr/>
        </p:nvSpPr>
        <p:spPr bwMode="auto">
          <a:xfrm>
            <a:off x="647700" y="4970463"/>
            <a:ext cx="86677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Ambient</a:t>
            </a:r>
          </a:p>
        </p:txBody>
      </p:sp>
      <p:sp>
        <p:nvSpPr>
          <p:cNvPr id="19476" name="Oval 22"/>
          <p:cNvSpPr>
            <a:spLocks noChangeArrowheads="1"/>
          </p:cNvSpPr>
          <p:nvPr/>
        </p:nvSpPr>
        <p:spPr bwMode="auto">
          <a:xfrm>
            <a:off x="8042275" y="4956175"/>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477" name="Oval 23"/>
          <p:cNvSpPr>
            <a:spLocks noChangeArrowheads="1"/>
          </p:cNvSpPr>
          <p:nvPr/>
        </p:nvSpPr>
        <p:spPr bwMode="auto">
          <a:xfrm>
            <a:off x="6477000" y="4648200"/>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478" name="Oval 24"/>
          <p:cNvSpPr>
            <a:spLocks noChangeArrowheads="1"/>
          </p:cNvSpPr>
          <p:nvPr/>
        </p:nvSpPr>
        <p:spPr bwMode="auto">
          <a:xfrm>
            <a:off x="1905000" y="4038600"/>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479" name="Text Box 25"/>
          <p:cNvSpPr txBox="1">
            <a:spLocks noChangeArrowheads="1"/>
          </p:cNvSpPr>
          <p:nvPr/>
        </p:nvSpPr>
        <p:spPr bwMode="auto">
          <a:xfrm>
            <a:off x="4502150" y="6154738"/>
            <a:ext cx="1136650" cy="366712"/>
          </a:xfrm>
          <a:prstGeom prst="rect">
            <a:avLst/>
          </a:prstGeom>
          <a:noFill/>
          <a:ln w="9525">
            <a:noFill/>
            <a:miter lim="800000"/>
            <a:headEnd/>
            <a:tailEnd/>
          </a:ln>
        </p:spPr>
        <p:txBody>
          <a:bodyPr wrap="none">
            <a:spAutoFit/>
          </a:bodyPr>
          <a:lstStyle/>
          <a:p>
            <a:pPr eaLnBrk="0" hangingPunct="0"/>
            <a:r>
              <a:rPr lang="en-US">
                <a:solidFill>
                  <a:srgbClr val="000000"/>
                </a:solidFill>
              </a:rPr>
              <a:t>Location</a:t>
            </a:r>
          </a:p>
        </p:txBody>
      </p:sp>
      <p:grpSp>
        <p:nvGrpSpPr>
          <p:cNvPr id="19480" name="Group 26"/>
          <p:cNvGrpSpPr>
            <a:grpSpLocks/>
          </p:cNvGrpSpPr>
          <p:nvPr/>
        </p:nvGrpSpPr>
        <p:grpSpPr bwMode="auto">
          <a:xfrm rot="5400000">
            <a:off x="8390732" y="5998368"/>
            <a:ext cx="158750" cy="595313"/>
            <a:chOff x="4404" y="3252"/>
            <a:chExt cx="61" cy="245"/>
          </a:xfrm>
        </p:grpSpPr>
        <p:sp>
          <p:nvSpPr>
            <p:cNvPr id="19562" name="Line 27"/>
            <p:cNvSpPr>
              <a:spLocks noChangeShapeType="1"/>
            </p:cNvSpPr>
            <p:nvPr/>
          </p:nvSpPr>
          <p:spPr bwMode="auto">
            <a:xfrm rot="-5400000">
              <a:off x="4281" y="3375"/>
              <a:ext cx="245" cy="0"/>
            </a:xfrm>
            <a:prstGeom prst="line">
              <a:avLst/>
            </a:prstGeom>
            <a:noFill/>
            <a:ln w="28575">
              <a:solidFill>
                <a:srgbClr val="008000"/>
              </a:solidFill>
              <a:round/>
              <a:headEnd/>
              <a:tailEnd/>
            </a:ln>
          </p:spPr>
          <p:txBody>
            <a:bodyPr wrap="none" anchor="ctr"/>
            <a:lstStyle/>
            <a:p>
              <a:endParaRPr lang="en-US"/>
            </a:p>
          </p:txBody>
        </p:sp>
        <p:sp>
          <p:nvSpPr>
            <p:cNvPr id="19563" name="Line 28"/>
            <p:cNvSpPr>
              <a:spLocks noChangeShapeType="1"/>
            </p:cNvSpPr>
            <p:nvPr/>
          </p:nvSpPr>
          <p:spPr bwMode="auto">
            <a:xfrm rot="-5400000">
              <a:off x="4348" y="3373"/>
              <a:ext cx="167" cy="0"/>
            </a:xfrm>
            <a:prstGeom prst="line">
              <a:avLst/>
            </a:prstGeom>
            <a:noFill/>
            <a:ln w="28575">
              <a:solidFill>
                <a:srgbClr val="008000"/>
              </a:solidFill>
              <a:round/>
              <a:headEnd/>
              <a:tailEnd/>
            </a:ln>
          </p:spPr>
          <p:txBody>
            <a:bodyPr wrap="none" anchor="ctr"/>
            <a:lstStyle/>
            <a:p>
              <a:endParaRPr lang="en-US"/>
            </a:p>
          </p:txBody>
        </p:sp>
        <p:sp>
          <p:nvSpPr>
            <p:cNvPr id="19564" name="Line 29"/>
            <p:cNvSpPr>
              <a:spLocks noChangeShapeType="1"/>
            </p:cNvSpPr>
            <p:nvPr/>
          </p:nvSpPr>
          <p:spPr bwMode="auto">
            <a:xfrm rot="-5400000">
              <a:off x="4431" y="3371"/>
              <a:ext cx="67" cy="0"/>
            </a:xfrm>
            <a:prstGeom prst="line">
              <a:avLst/>
            </a:prstGeom>
            <a:noFill/>
            <a:ln w="28575">
              <a:solidFill>
                <a:srgbClr val="008000"/>
              </a:solidFill>
              <a:round/>
              <a:headEnd/>
              <a:tailEnd/>
            </a:ln>
          </p:spPr>
          <p:txBody>
            <a:bodyPr wrap="none" anchor="ctr"/>
            <a:lstStyle/>
            <a:p>
              <a:endParaRPr lang="en-US"/>
            </a:p>
          </p:txBody>
        </p:sp>
      </p:grpSp>
      <p:sp>
        <p:nvSpPr>
          <p:cNvPr id="19481" name="Freeform 30"/>
          <p:cNvSpPr>
            <a:spLocks/>
          </p:cNvSpPr>
          <p:nvPr/>
        </p:nvSpPr>
        <p:spPr bwMode="auto">
          <a:xfrm rot="-5400000">
            <a:off x="2934494" y="5380831"/>
            <a:ext cx="153988" cy="682625"/>
          </a:xfrm>
          <a:custGeom>
            <a:avLst/>
            <a:gdLst>
              <a:gd name="T0" fmla="*/ 0 w 51"/>
              <a:gd name="T1" fmla="*/ 2147483647 h 233"/>
              <a:gd name="T2" fmla="*/ 0 w 51"/>
              <a:gd name="T3" fmla="*/ 2147483647 h 233"/>
              <a:gd name="T4" fmla="*/ 2147483647 w 51"/>
              <a:gd name="T5" fmla="*/ 2147483647 h 233"/>
              <a:gd name="T6" fmla="*/ 0 w 51"/>
              <a:gd name="T7" fmla="*/ 2147483647 h 233"/>
              <a:gd name="T8" fmla="*/ 2147483647 w 51"/>
              <a:gd name="T9" fmla="*/ 2147483647 h 233"/>
              <a:gd name="T10" fmla="*/ 0 w 51"/>
              <a:gd name="T11" fmla="*/ 2147483647 h 233"/>
              <a:gd name="T12" fmla="*/ 2147483647 w 51"/>
              <a:gd name="T13" fmla="*/ 2147483647 h 233"/>
              <a:gd name="T14" fmla="*/ 0 w 51"/>
              <a:gd name="T15" fmla="*/ 2147483647 h 233"/>
              <a:gd name="T16" fmla="*/ 2147483647 w 51"/>
              <a:gd name="T17" fmla="*/ 2147483647 h 233"/>
              <a:gd name="T18" fmla="*/ 0 w 51"/>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33"/>
              <a:gd name="T32" fmla="*/ 51 w 51"/>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33">
                <a:moveTo>
                  <a:pt x="0" y="232"/>
                </a:moveTo>
                <a:lnTo>
                  <a:pt x="0" y="232"/>
                </a:lnTo>
                <a:lnTo>
                  <a:pt x="50" y="204"/>
                </a:lnTo>
                <a:lnTo>
                  <a:pt x="0" y="177"/>
                </a:lnTo>
                <a:lnTo>
                  <a:pt x="50" y="149"/>
                </a:lnTo>
                <a:lnTo>
                  <a:pt x="0" y="116"/>
                </a:lnTo>
                <a:lnTo>
                  <a:pt x="50" y="89"/>
                </a:lnTo>
                <a:lnTo>
                  <a:pt x="0" y="61"/>
                </a:lnTo>
                <a:lnTo>
                  <a:pt x="50"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19482" name="Line 31"/>
          <p:cNvSpPr>
            <a:spLocks noChangeShapeType="1"/>
          </p:cNvSpPr>
          <p:nvPr/>
        </p:nvSpPr>
        <p:spPr bwMode="auto">
          <a:xfrm rot="16200000" flipV="1">
            <a:off x="2189163" y="5311775"/>
            <a:ext cx="0" cy="955675"/>
          </a:xfrm>
          <a:prstGeom prst="line">
            <a:avLst/>
          </a:prstGeom>
          <a:noFill/>
          <a:ln w="28575">
            <a:solidFill>
              <a:srgbClr val="008000"/>
            </a:solidFill>
            <a:round/>
            <a:headEnd/>
            <a:tailEnd/>
          </a:ln>
        </p:spPr>
        <p:txBody>
          <a:bodyPr wrap="none" anchor="ctr"/>
          <a:lstStyle/>
          <a:p>
            <a:endParaRPr lang="en-US"/>
          </a:p>
        </p:txBody>
      </p:sp>
      <p:sp>
        <p:nvSpPr>
          <p:cNvPr id="19483" name="Line 32"/>
          <p:cNvSpPr>
            <a:spLocks noChangeShapeType="1"/>
          </p:cNvSpPr>
          <p:nvPr/>
        </p:nvSpPr>
        <p:spPr bwMode="auto">
          <a:xfrm rot="-5400000" flipH="1" flipV="1">
            <a:off x="4100513" y="5060950"/>
            <a:ext cx="0" cy="1495425"/>
          </a:xfrm>
          <a:prstGeom prst="line">
            <a:avLst/>
          </a:prstGeom>
          <a:noFill/>
          <a:ln w="28575">
            <a:solidFill>
              <a:srgbClr val="008000"/>
            </a:solidFill>
            <a:round/>
            <a:headEnd/>
            <a:tailEnd/>
          </a:ln>
        </p:spPr>
        <p:txBody>
          <a:bodyPr wrap="none" anchor="ctr"/>
          <a:lstStyle/>
          <a:p>
            <a:endParaRPr lang="en-US"/>
          </a:p>
        </p:txBody>
      </p:sp>
      <p:sp>
        <p:nvSpPr>
          <p:cNvPr id="19484" name="Freeform 33"/>
          <p:cNvSpPr>
            <a:spLocks/>
          </p:cNvSpPr>
          <p:nvPr/>
        </p:nvSpPr>
        <p:spPr bwMode="auto">
          <a:xfrm rot="-5400000">
            <a:off x="5112544" y="5379244"/>
            <a:ext cx="133350" cy="684212"/>
          </a:xfrm>
          <a:custGeom>
            <a:avLst/>
            <a:gdLst>
              <a:gd name="T0" fmla="*/ 0 w 45"/>
              <a:gd name="T1" fmla="*/ 2147483647 h 234"/>
              <a:gd name="T2" fmla="*/ 0 w 45"/>
              <a:gd name="T3" fmla="*/ 2147483647 h 234"/>
              <a:gd name="T4" fmla="*/ 2147483647 w 45"/>
              <a:gd name="T5" fmla="*/ 2147483647 h 234"/>
              <a:gd name="T6" fmla="*/ 0 w 45"/>
              <a:gd name="T7" fmla="*/ 2147483647 h 234"/>
              <a:gd name="T8" fmla="*/ 2147483647 w 45"/>
              <a:gd name="T9" fmla="*/ 2147483647 h 234"/>
              <a:gd name="T10" fmla="*/ 0 w 45"/>
              <a:gd name="T11" fmla="*/ 2147483647 h 234"/>
              <a:gd name="T12" fmla="*/ 2147483647 w 45"/>
              <a:gd name="T13" fmla="*/ 2147483647 h 234"/>
              <a:gd name="T14" fmla="*/ 0 w 45"/>
              <a:gd name="T15" fmla="*/ 2147483647 h 234"/>
              <a:gd name="T16" fmla="*/ 2147483647 w 45"/>
              <a:gd name="T17" fmla="*/ 2147483647 h 234"/>
              <a:gd name="T18" fmla="*/ 0 w 45"/>
              <a:gd name="T19" fmla="*/ 0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34"/>
              <a:gd name="T32" fmla="*/ 45 w 45"/>
              <a:gd name="T33" fmla="*/ 234 h 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34">
                <a:moveTo>
                  <a:pt x="0" y="233"/>
                </a:moveTo>
                <a:lnTo>
                  <a:pt x="0" y="233"/>
                </a:lnTo>
                <a:lnTo>
                  <a:pt x="44" y="206"/>
                </a:lnTo>
                <a:lnTo>
                  <a:pt x="0" y="178"/>
                </a:lnTo>
                <a:lnTo>
                  <a:pt x="44" y="150"/>
                </a:lnTo>
                <a:lnTo>
                  <a:pt x="0" y="117"/>
                </a:lnTo>
                <a:lnTo>
                  <a:pt x="44" y="89"/>
                </a:lnTo>
                <a:lnTo>
                  <a:pt x="0" y="61"/>
                </a:lnTo>
                <a:lnTo>
                  <a:pt x="44" y="28"/>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19485" name="Line 34"/>
          <p:cNvSpPr>
            <a:spLocks noChangeShapeType="1"/>
          </p:cNvSpPr>
          <p:nvPr/>
        </p:nvSpPr>
        <p:spPr bwMode="auto">
          <a:xfrm rot="16200000" flipV="1">
            <a:off x="5989638" y="5332413"/>
            <a:ext cx="0" cy="946150"/>
          </a:xfrm>
          <a:prstGeom prst="line">
            <a:avLst/>
          </a:prstGeom>
          <a:noFill/>
          <a:ln w="28575">
            <a:solidFill>
              <a:srgbClr val="008000"/>
            </a:solidFill>
            <a:round/>
            <a:headEnd/>
            <a:tailEnd/>
          </a:ln>
        </p:spPr>
        <p:txBody>
          <a:bodyPr wrap="none" anchor="ctr"/>
          <a:lstStyle/>
          <a:p>
            <a:endParaRPr lang="en-US"/>
          </a:p>
        </p:txBody>
      </p:sp>
      <p:sp>
        <p:nvSpPr>
          <p:cNvPr id="19486" name="Line 35"/>
          <p:cNvSpPr>
            <a:spLocks noChangeShapeType="1"/>
          </p:cNvSpPr>
          <p:nvPr/>
        </p:nvSpPr>
        <p:spPr bwMode="auto">
          <a:xfrm rot="16200000" flipV="1">
            <a:off x="8170069" y="5468144"/>
            <a:ext cx="0" cy="700088"/>
          </a:xfrm>
          <a:prstGeom prst="line">
            <a:avLst/>
          </a:prstGeom>
          <a:noFill/>
          <a:ln w="28575">
            <a:solidFill>
              <a:srgbClr val="008000"/>
            </a:solidFill>
            <a:round/>
            <a:headEnd/>
            <a:tailEnd/>
          </a:ln>
        </p:spPr>
        <p:txBody>
          <a:bodyPr wrap="none" anchor="ctr"/>
          <a:lstStyle/>
          <a:p>
            <a:endParaRPr lang="en-US"/>
          </a:p>
        </p:txBody>
      </p:sp>
      <p:sp>
        <p:nvSpPr>
          <p:cNvPr id="19487" name="Line 36"/>
          <p:cNvSpPr>
            <a:spLocks noChangeShapeType="1"/>
          </p:cNvSpPr>
          <p:nvPr/>
        </p:nvSpPr>
        <p:spPr bwMode="auto">
          <a:xfrm rot="16200000" flipV="1">
            <a:off x="6634163" y="5314950"/>
            <a:ext cx="14288" cy="992187"/>
          </a:xfrm>
          <a:prstGeom prst="line">
            <a:avLst/>
          </a:prstGeom>
          <a:noFill/>
          <a:ln w="28575">
            <a:solidFill>
              <a:srgbClr val="008000"/>
            </a:solidFill>
            <a:round/>
            <a:headEnd/>
            <a:tailEnd/>
          </a:ln>
        </p:spPr>
        <p:txBody>
          <a:bodyPr wrap="none" anchor="ctr"/>
          <a:lstStyle/>
          <a:p>
            <a:endParaRPr lang="en-US"/>
          </a:p>
        </p:txBody>
      </p:sp>
      <p:sp>
        <p:nvSpPr>
          <p:cNvPr id="19488" name="Freeform 37"/>
          <p:cNvSpPr>
            <a:spLocks/>
          </p:cNvSpPr>
          <p:nvPr/>
        </p:nvSpPr>
        <p:spPr bwMode="auto">
          <a:xfrm rot="-5400000">
            <a:off x="7390606" y="5388769"/>
            <a:ext cx="166688" cy="673100"/>
          </a:xfrm>
          <a:custGeom>
            <a:avLst/>
            <a:gdLst>
              <a:gd name="T0" fmla="*/ 0 w 55"/>
              <a:gd name="T1" fmla="*/ 2147483647 h 229"/>
              <a:gd name="T2" fmla="*/ 0 w 55"/>
              <a:gd name="T3" fmla="*/ 2147483647 h 229"/>
              <a:gd name="T4" fmla="*/ 2147483647 w 55"/>
              <a:gd name="T5" fmla="*/ 2147483647 h 229"/>
              <a:gd name="T6" fmla="*/ 0 w 55"/>
              <a:gd name="T7" fmla="*/ 2147483647 h 229"/>
              <a:gd name="T8" fmla="*/ 2147483647 w 55"/>
              <a:gd name="T9" fmla="*/ 2147483647 h 229"/>
              <a:gd name="T10" fmla="*/ 0 w 55"/>
              <a:gd name="T11" fmla="*/ 2147483647 h 229"/>
              <a:gd name="T12" fmla="*/ 2147483647 w 55"/>
              <a:gd name="T13" fmla="*/ 2147483647 h 229"/>
              <a:gd name="T14" fmla="*/ 0 w 55"/>
              <a:gd name="T15" fmla="*/ 2147483647 h 229"/>
              <a:gd name="T16" fmla="*/ 2147483647 w 55"/>
              <a:gd name="T17" fmla="*/ 2147483647 h 229"/>
              <a:gd name="T18" fmla="*/ 0 w 55"/>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29"/>
              <a:gd name="T32" fmla="*/ 55 w 55"/>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29">
                <a:moveTo>
                  <a:pt x="0" y="228"/>
                </a:moveTo>
                <a:lnTo>
                  <a:pt x="0" y="228"/>
                </a:lnTo>
                <a:lnTo>
                  <a:pt x="54" y="202"/>
                </a:lnTo>
                <a:lnTo>
                  <a:pt x="0" y="174"/>
                </a:lnTo>
                <a:lnTo>
                  <a:pt x="54" y="147"/>
                </a:lnTo>
                <a:lnTo>
                  <a:pt x="0" y="114"/>
                </a:lnTo>
                <a:lnTo>
                  <a:pt x="54" y="87"/>
                </a:lnTo>
                <a:lnTo>
                  <a:pt x="0" y="60"/>
                </a:lnTo>
                <a:lnTo>
                  <a:pt x="54"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19489" name="Line 38"/>
          <p:cNvSpPr>
            <a:spLocks noChangeShapeType="1"/>
          </p:cNvSpPr>
          <p:nvPr/>
        </p:nvSpPr>
        <p:spPr bwMode="auto">
          <a:xfrm rot="10800000" flipV="1">
            <a:off x="8486775" y="5791200"/>
            <a:ext cx="12700" cy="417513"/>
          </a:xfrm>
          <a:prstGeom prst="line">
            <a:avLst/>
          </a:prstGeom>
          <a:noFill/>
          <a:ln w="28575">
            <a:solidFill>
              <a:srgbClr val="008000"/>
            </a:solidFill>
            <a:round/>
            <a:headEnd/>
            <a:tailEnd/>
          </a:ln>
        </p:spPr>
        <p:txBody>
          <a:bodyPr wrap="none" anchor="ctr"/>
          <a:lstStyle/>
          <a:p>
            <a:endParaRPr lang="en-US"/>
          </a:p>
        </p:txBody>
      </p:sp>
      <p:sp>
        <p:nvSpPr>
          <p:cNvPr id="19490" name="Text Box 39"/>
          <p:cNvSpPr txBox="1">
            <a:spLocks noChangeArrowheads="1"/>
          </p:cNvSpPr>
          <p:nvPr/>
        </p:nvSpPr>
        <p:spPr bwMode="auto">
          <a:xfrm>
            <a:off x="2720975" y="5789613"/>
            <a:ext cx="55562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NTI</a:t>
            </a:r>
          </a:p>
        </p:txBody>
      </p:sp>
      <p:sp>
        <p:nvSpPr>
          <p:cNvPr id="19491" name="Text Box 40"/>
          <p:cNvSpPr txBox="1">
            <a:spLocks noChangeArrowheads="1"/>
          </p:cNvSpPr>
          <p:nvPr/>
        </p:nvSpPr>
        <p:spPr bwMode="auto">
          <a:xfrm>
            <a:off x="4840288" y="5827713"/>
            <a:ext cx="617537"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TGP</a:t>
            </a:r>
          </a:p>
        </p:txBody>
      </p:sp>
      <p:sp>
        <p:nvSpPr>
          <p:cNvPr id="19492" name="Text Box 41"/>
          <p:cNvSpPr txBox="1">
            <a:spLocks noChangeArrowheads="1"/>
          </p:cNvSpPr>
          <p:nvPr/>
        </p:nvSpPr>
        <p:spPr bwMode="auto">
          <a:xfrm>
            <a:off x="7135813" y="5789613"/>
            <a:ext cx="742950"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MACE</a:t>
            </a:r>
          </a:p>
        </p:txBody>
      </p:sp>
      <p:sp>
        <p:nvSpPr>
          <p:cNvPr id="19493" name="Oval 42"/>
          <p:cNvSpPr>
            <a:spLocks noChangeArrowheads="1"/>
          </p:cNvSpPr>
          <p:nvPr/>
        </p:nvSpPr>
        <p:spPr bwMode="auto">
          <a:xfrm>
            <a:off x="1989138" y="571341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494" name="Oval 43"/>
          <p:cNvSpPr>
            <a:spLocks noChangeArrowheads="1"/>
          </p:cNvSpPr>
          <p:nvPr/>
        </p:nvSpPr>
        <p:spPr bwMode="auto">
          <a:xfrm>
            <a:off x="3811588" y="571341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495" name="Oval 44"/>
          <p:cNvSpPr>
            <a:spLocks noChangeArrowheads="1"/>
          </p:cNvSpPr>
          <p:nvPr/>
        </p:nvSpPr>
        <p:spPr bwMode="auto">
          <a:xfrm>
            <a:off x="6586538" y="573881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496" name="Oval 45"/>
          <p:cNvSpPr>
            <a:spLocks noChangeArrowheads="1"/>
          </p:cNvSpPr>
          <p:nvPr/>
        </p:nvSpPr>
        <p:spPr bwMode="auto">
          <a:xfrm>
            <a:off x="8135938" y="573881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497" name="Rectangle 46"/>
          <p:cNvSpPr>
            <a:spLocks noChangeArrowheads="1"/>
          </p:cNvSpPr>
          <p:nvPr/>
        </p:nvSpPr>
        <p:spPr bwMode="auto">
          <a:xfrm>
            <a:off x="212725" y="6048375"/>
            <a:ext cx="1798638" cy="366713"/>
          </a:xfrm>
          <a:prstGeom prst="rect">
            <a:avLst/>
          </a:prstGeom>
          <a:noFill/>
          <a:ln w="9525" algn="ctr">
            <a:noFill/>
            <a:miter lim="800000"/>
            <a:headEnd/>
            <a:tailEnd/>
          </a:ln>
        </p:spPr>
        <p:txBody>
          <a:bodyPr wrap="none">
            <a:spAutoFit/>
          </a:bodyPr>
          <a:lstStyle/>
          <a:p>
            <a:pPr algn="ctr" eaLnBrk="0" hangingPunct="0"/>
            <a:r>
              <a:rPr lang="en-US">
                <a:solidFill>
                  <a:srgbClr val="000000"/>
                </a:solidFill>
              </a:rPr>
              <a:t>Power ~ NCV</a:t>
            </a:r>
            <a:r>
              <a:rPr lang="en-US" baseline="30000">
                <a:solidFill>
                  <a:srgbClr val="000000"/>
                </a:solidFill>
              </a:rPr>
              <a:t>2</a:t>
            </a:r>
            <a:r>
              <a:rPr lang="en-US">
                <a:solidFill>
                  <a:srgbClr val="000000"/>
                </a:solidFill>
              </a:rPr>
              <a:t>F</a:t>
            </a:r>
          </a:p>
        </p:txBody>
      </p:sp>
      <p:sp>
        <p:nvSpPr>
          <p:cNvPr id="19498" name="AutoShape 47"/>
          <p:cNvSpPr>
            <a:spLocks noChangeArrowheads="1"/>
          </p:cNvSpPr>
          <p:nvPr/>
        </p:nvSpPr>
        <p:spPr bwMode="auto">
          <a:xfrm>
            <a:off x="801688" y="5695950"/>
            <a:ext cx="966787" cy="325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50021"/>
          </a:solidFill>
          <a:ln w="9525" algn="ctr">
            <a:solidFill>
              <a:srgbClr val="000099"/>
            </a:solidFill>
            <a:miter lim="800000"/>
            <a:headEnd/>
            <a:tailEnd/>
          </a:ln>
        </p:spPr>
        <p:txBody>
          <a:bodyPr wrap="none" anchor="ctr"/>
          <a:lstStyle/>
          <a:p>
            <a:pPr eaLnBrk="0" hangingPunct="0"/>
            <a:endParaRPr lang="en-US">
              <a:solidFill>
                <a:srgbClr val="000000"/>
              </a:solidFill>
            </a:endParaRPr>
          </a:p>
        </p:txBody>
      </p:sp>
      <p:sp>
        <p:nvSpPr>
          <p:cNvPr id="19499" name="Line 48"/>
          <p:cNvSpPr>
            <a:spLocks noChangeShapeType="1"/>
          </p:cNvSpPr>
          <p:nvPr/>
        </p:nvSpPr>
        <p:spPr bwMode="auto">
          <a:xfrm>
            <a:off x="2133600" y="4191000"/>
            <a:ext cx="1676400" cy="228600"/>
          </a:xfrm>
          <a:prstGeom prst="line">
            <a:avLst/>
          </a:prstGeom>
          <a:noFill/>
          <a:ln w="9525">
            <a:solidFill>
              <a:srgbClr val="000099"/>
            </a:solidFill>
            <a:round/>
            <a:headEnd/>
            <a:tailEnd/>
          </a:ln>
        </p:spPr>
        <p:txBody>
          <a:bodyPr wrap="none" anchor="ctr"/>
          <a:lstStyle/>
          <a:p>
            <a:endParaRPr lang="en-US"/>
          </a:p>
        </p:txBody>
      </p:sp>
      <p:sp>
        <p:nvSpPr>
          <p:cNvPr id="19500" name="Line 49"/>
          <p:cNvSpPr>
            <a:spLocks noChangeShapeType="1"/>
          </p:cNvSpPr>
          <p:nvPr/>
        </p:nvSpPr>
        <p:spPr bwMode="auto">
          <a:xfrm flipH="1" flipV="1">
            <a:off x="6629400" y="4800600"/>
            <a:ext cx="1600200" cy="314325"/>
          </a:xfrm>
          <a:prstGeom prst="line">
            <a:avLst/>
          </a:prstGeom>
          <a:noFill/>
          <a:ln w="9525">
            <a:solidFill>
              <a:srgbClr val="000099"/>
            </a:solidFill>
            <a:round/>
            <a:headEnd/>
            <a:tailEnd/>
          </a:ln>
        </p:spPr>
        <p:txBody>
          <a:bodyPr wrap="none" anchor="ctr"/>
          <a:lstStyle/>
          <a:p>
            <a:endParaRPr lang="en-US"/>
          </a:p>
        </p:txBody>
      </p:sp>
      <p:sp>
        <p:nvSpPr>
          <p:cNvPr id="19501" name="Oval 50"/>
          <p:cNvSpPr>
            <a:spLocks noChangeArrowheads="1"/>
          </p:cNvSpPr>
          <p:nvPr/>
        </p:nvSpPr>
        <p:spPr bwMode="auto">
          <a:xfrm>
            <a:off x="1630363" y="2809875"/>
            <a:ext cx="350837" cy="314325"/>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19502" name="Line 51"/>
          <p:cNvSpPr>
            <a:spLocks noChangeShapeType="1"/>
          </p:cNvSpPr>
          <p:nvPr/>
        </p:nvSpPr>
        <p:spPr bwMode="auto">
          <a:xfrm flipH="1">
            <a:off x="1562100" y="4197350"/>
            <a:ext cx="249238" cy="0"/>
          </a:xfrm>
          <a:prstGeom prst="line">
            <a:avLst/>
          </a:prstGeom>
          <a:noFill/>
          <a:ln w="57150">
            <a:solidFill>
              <a:srgbClr val="000000"/>
            </a:solidFill>
            <a:round/>
            <a:headEnd/>
            <a:tailEnd/>
          </a:ln>
        </p:spPr>
        <p:txBody>
          <a:bodyPr wrap="none" anchor="ctr"/>
          <a:lstStyle/>
          <a:p>
            <a:endParaRPr lang="en-US"/>
          </a:p>
        </p:txBody>
      </p:sp>
      <p:sp>
        <p:nvSpPr>
          <p:cNvPr id="19503" name="Text Box 52"/>
          <p:cNvSpPr txBox="1">
            <a:spLocks noChangeArrowheads="1"/>
          </p:cNvSpPr>
          <p:nvPr/>
        </p:nvSpPr>
        <p:spPr bwMode="auto">
          <a:xfrm>
            <a:off x="804863" y="3968750"/>
            <a:ext cx="547687"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TIM</a:t>
            </a:r>
          </a:p>
        </p:txBody>
      </p:sp>
      <p:pic>
        <p:nvPicPr>
          <p:cNvPr id="19504" name="Picture 53" descr="logo_D Mace"/>
          <p:cNvPicPr>
            <a:picLocks noChangeAspect="1" noChangeArrowheads="1"/>
          </p:cNvPicPr>
          <p:nvPr/>
        </p:nvPicPr>
        <p:blipFill>
          <a:blip r:embed="rId2"/>
          <a:srcRect/>
          <a:stretch>
            <a:fillRect/>
          </a:stretch>
        </p:blipFill>
        <p:spPr bwMode="auto">
          <a:xfrm>
            <a:off x="7086600" y="3840163"/>
            <a:ext cx="1371600" cy="962025"/>
          </a:xfrm>
          <a:prstGeom prst="rect">
            <a:avLst/>
          </a:prstGeom>
          <a:noFill/>
          <a:ln w="9525">
            <a:noFill/>
            <a:miter lim="800000"/>
            <a:headEnd/>
            <a:tailEnd/>
          </a:ln>
        </p:spPr>
      </p:pic>
      <p:sp>
        <p:nvSpPr>
          <p:cNvPr id="19505" name="Line 54"/>
          <p:cNvSpPr>
            <a:spLocks noChangeShapeType="1"/>
          </p:cNvSpPr>
          <p:nvPr/>
        </p:nvSpPr>
        <p:spPr bwMode="auto">
          <a:xfrm flipH="1" flipV="1">
            <a:off x="3886200" y="4467225"/>
            <a:ext cx="2762250" cy="350838"/>
          </a:xfrm>
          <a:prstGeom prst="line">
            <a:avLst/>
          </a:prstGeom>
          <a:noFill/>
          <a:ln w="9525">
            <a:solidFill>
              <a:srgbClr val="000099"/>
            </a:solidFill>
            <a:round/>
            <a:headEnd/>
            <a:tailEnd/>
          </a:ln>
        </p:spPr>
        <p:txBody>
          <a:bodyPr wrap="none" anchor="ctr"/>
          <a:lstStyle/>
          <a:p>
            <a:endParaRPr lang="en-US"/>
          </a:p>
        </p:txBody>
      </p:sp>
      <p:pic>
        <p:nvPicPr>
          <p:cNvPr id="19506" name="Picture 55"/>
          <p:cNvPicPr>
            <a:picLocks noChangeAspect="1" noChangeArrowheads="1"/>
          </p:cNvPicPr>
          <p:nvPr/>
        </p:nvPicPr>
        <p:blipFill>
          <a:blip r:embed="rId3"/>
          <a:srcRect/>
          <a:stretch>
            <a:fillRect/>
          </a:stretch>
        </p:blipFill>
        <p:spPr bwMode="auto">
          <a:xfrm>
            <a:off x="4402138" y="3230563"/>
            <a:ext cx="1933575" cy="1285875"/>
          </a:xfrm>
          <a:prstGeom prst="rect">
            <a:avLst/>
          </a:prstGeom>
          <a:noFill/>
          <a:ln w="9525" algn="ctr">
            <a:noFill/>
            <a:miter lim="800000"/>
            <a:headEnd/>
            <a:tailEnd/>
          </a:ln>
        </p:spPr>
      </p:pic>
      <p:sp>
        <p:nvSpPr>
          <p:cNvPr id="19507" name="Oval 56"/>
          <p:cNvSpPr>
            <a:spLocks noChangeArrowheads="1"/>
          </p:cNvSpPr>
          <p:nvPr/>
        </p:nvSpPr>
        <p:spPr bwMode="auto">
          <a:xfrm>
            <a:off x="3733800" y="4267200"/>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pic>
        <p:nvPicPr>
          <p:cNvPr id="19508" name="Picture 57"/>
          <p:cNvPicPr>
            <a:picLocks noChangeAspect="1" noChangeArrowheads="1"/>
          </p:cNvPicPr>
          <p:nvPr/>
        </p:nvPicPr>
        <p:blipFill>
          <a:blip r:embed="rId4"/>
          <a:srcRect/>
          <a:stretch>
            <a:fillRect/>
          </a:stretch>
        </p:blipFill>
        <p:spPr bwMode="auto">
          <a:xfrm>
            <a:off x="2212975" y="3378200"/>
            <a:ext cx="1600200" cy="679450"/>
          </a:xfrm>
          <a:prstGeom prst="rect">
            <a:avLst/>
          </a:prstGeom>
          <a:noFill/>
          <a:ln w="9525">
            <a:noFill/>
            <a:miter lim="800000"/>
            <a:headEnd/>
            <a:tailEnd/>
          </a:ln>
        </p:spPr>
      </p:pic>
      <p:sp>
        <p:nvSpPr>
          <p:cNvPr id="19509" name="Text Box 106"/>
          <p:cNvSpPr txBox="1">
            <a:spLocks noChangeArrowheads="1"/>
          </p:cNvSpPr>
          <p:nvPr/>
        </p:nvSpPr>
        <p:spPr bwMode="auto">
          <a:xfrm>
            <a:off x="4183063" y="1382713"/>
            <a:ext cx="511175" cy="336550"/>
          </a:xfrm>
          <a:prstGeom prst="rect">
            <a:avLst/>
          </a:prstGeom>
          <a:noFill/>
          <a:ln w="12700">
            <a:noFill/>
            <a:miter lim="800000"/>
            <a:headEnd/>
            <a:tailEnd/>
          </a:ln>
        </p:spPr>
        <p:txBody>
          <a:bodyPr wrap="none">
            <a:spAutoFit/>
          </a:bodyPr>
          <a:lstStyle/>
          <a:p>
            <a:pPr algn="r" eaLnBrk="0" hangingPunct="0"/>
            <a:r>
              <a:rPr lang="en-US" sz="1600" i="1">
                <a:solidFill>
                  <a:srgbClr val="292929"/>
                </a:solidFill>
              </a:rPr>
              <a:t>NTI</a:t>
            </a:r>
            <a:endParaRPr lang="en-US" sz="3600" i="1">
              <a:solidFill>
                <a:srgbClr val="292929"/>
              </a:solidFill>
            </a:endParaRPr>
          </a:p>
        </p:txBody>
      </p:sp>
      <p:grpSp>
        <p:nvGrpSpPr>
          <p:cNvPr id="19510" name="Group 157"/>
          <p:cNvGrpSpPr>
            <a:grpSpLocks/>
          </p:cNvGrpSpPr>
          <p:nvPr/>
        </p:nvGrpSpPr>
        <p:grpSpPr bwMode="auto">
          <a:xfrm>
            <a:off x="4149725" y="1120775"/>
            <a:ext cx="4843463" cy="1195388"/>
            <a:chOff x="0" y="731"/>
            <a:chExt cx="3051" cy="753"/>
          </a:xfrm>
        </p:grpSpPr>
        <p:sp>
          <p:nvSpPr>
            <p:cNvPr id="19514" name="Text Box 10"/>
            <p:cNvSpPr txBox="1">
              <a:spLocks noChangeArrowheads="1"/>
            </p:cNvSpPr>
            <p:nvPr/>
          </p:nvSpPr>
          <p:spPr bwMode="auto">
            <a:xfrm>
              <a:off x="2083" y="812"/>
              <a:ext cx="725" cy="192"/>
            </a:xfrm>
            <a:prstGeom prst="rect">
              <a:avLst/>
            </a:prstGeom>
            <a:noFill/>
            <a:ln w="12700">
              <a:noFill/>
              <a:miter lim="800000"/>
              <a:headEnd/>
              <a:tailEnd/>
            </a:ln>
          </p:spPr>
          <p:txBody>
            <a:bodyPr wrap="none">
              <a:spAutoFit/>
            </a:bodyPr>
            <a:lstStyle/>
            <a:p>
              <a:pPr algn="r" eaLnBrk="0" hangingPunct="0"/>
              <a:r>
                <a:rPr lang="en-US" sz="1400"/>
                <a:t>chip carrier</a:t>
              </a:r>
              <a:endParaRPr lang="en-US" sz="3200"/>
            </a:p>
          </p:txBody>
        </p:sp>
        <p:sp>
          <p:nvSpPr>
            <p:cNvPr id="19515" name="AutoShape 22"/>
            <p:cNvSpPr>
              <a:spLocks noChangeArrowheads="1"/>
            </p:cNvSpPr>
            <p:nvPr/>
          </p:nvSpPr>
          <p:spPr bwMode="auto">
            <a:xfrm>
              <a:off x="402" y="942"/>
              <a:ext cx="2335" cy="141"/>
            </a:xfrm>
            <a:prstGeom prst="roundRect">
              <a:avLst>
                <a:gd name="adj" fmla="val 16667"/>
              </a:avLst>
            </a:prstGeom>
            <a:gradFill rotWithShape="1">
              <a:gsLst>
                <a:gs pos="0">
                  <a:srgbClr val="FFCC00">
                    <a:alpha val="46999"/>
                  </a:srgbClr>
                </a:gs>
                <a:gs pos="100000">
                  <a:srgbClr val="765E00"/>
                </a:gs>
              </a:gsLst>
              <a:lin ang="2700000" scaled="1"/>
            </a:gradFill>
            <a:ln w="9525" algn="ctr">
              <a:solidFill>
                <a:schemeClr val="tx1"/>
              </a:solidFill>
              <a:round/>
              <a:headEnd/>
              <a:tailEnd/>
            </a:ln>
          </p:spPr>
          <p:txBody>
            <a:bodyPr wrap="none" anchor="ctr"/>
            <a:lstStyle/>
            <a:p>
              <a:pPr algn="ctr"/>
              <a:r>
                <a:rPr lang="en-US" sz="1600" i="1">
                  <a:solidFill>
                    <a:srgbClr val="000000"/>
                  </a:solidFill>
                </a:rPr>
                <a:t>TGP</a:t>
              </a:r>
            </a:p>
          </p:txBody>
        </p:sp>
        <p:sp>
          <p:nvSpPr>
            <p:cNvPr id="19516" name="Text Box 23"/>
            <p:cNvSpPr txBox="1">
              <a:spLocks noChangeArrowheads="1"/>
            </p:cNvSpPr>
            <p:nvPr/>
          </p:nvSpPr>
          <p:spPr bwMode="auto">
            <a:xfrm>
              <a:off x="2083" y="776"/>
              <a:ext cx="725" cy="192"/>
            </a:xfrm>
            <a:prstGeom prst="rect">
              <a:avLst/>
            </a:prstGeom>
            <a:noFill/>
            <a:ln w="12700">
              <a:noFill/>
              <a:miter lim="800000"/>
              <a:headEnd/>
              <a:tailEnd/>
            </a:ln>
          </p:spPr>
          <p:txBody>
            <a:bodyPr wrap="none">
              <a:spAutoFit/>
            </a:bodyPr>
            <a:lstStyle/>
            <a:p>
              <a:pPr algn="r" eaLnBrk="0" hangingPunct="0"/>
              <a:r>
                <a:rPr lang="en-US" sz="1400"/>
                <a:t>chip carrier</a:t>
              </a:r>
              <a:endParaRPr lang="en-US" sz="3200"/>
            </a:p>
          </p:txBody>
        </p:sp>
        <p:sp>
          <p:nvSpPr>
            <p:cNvPr id="19517" name="AutoShape 24"/>
            <p:cNvSpPr>
              <a:spLocks noChangeArrowheads="1"/>
            </p:cNvSpPr>
            <p:nvPr/>
          </p:nvSpPr>
          <p:spPr bwMode="auto">
            <a:xfrm>
              <a:off x="830" y="825"/>
              <a:ext cx="1659" cy="46"/>
            </a:xfrm>
            <a:custGeom>
              <a:avLst/>
              <a:gdLst>
                <a:gd name="T0" fmla="*/ 849 w 21600"/>
                <a:gd name="T1" fmla="*/ 0 h 21600"/>
                <a:gd name="T2" fmla="*/ 429 w 21600"/>
                <a:gd name="T3" fmla="*/ 0 h 21600"/>
                <a:gd name="T4" fmla="*/ 9 w 21600"/>
                <a:gd name="T5" fmla="*/ 0 h 21600"/>
                <a:gd name="T6" fmla="*/ 429 w 21600"/>
                <a:gd name="T7" fmla="*/ 0 h 21600"/>
                <a:gd name="T8" fmla="*/ 0 60000 65536"/>
                <a:gd name="T9" fmla="*/ 0 60000 65536"/>
                <a:gd name="T10" fmla="*/ 0 60000 65536"/>
                <a:gd name="T11" fmla="*/ 0 60000 65536"/>
                <a:gd name="T12" fmla="*/ 2031 w 21600"/>
                <a:gd name="T13" fmla="*/ 1878 h 21600"/>
                <a:gd name="T14" fmla="*/ 19569 w 21600"/>
                <a:gd name="T15" fmla="*/ 19722 h 21600"/>
              </a:gdLst>
              <a:ahLst/>
              <a:cxnLst>
                <a:cxn ang="T8">
                  <a:pos x="T0" y="T1"/>
                </a:cxn>
                <a:cxn ang="T9">
                  <a:pos x="T2" y="T3"/>
                </a:cxn>
                <a:cxn ang="T10">
                  <a:pos x="T4" y="T5"/>
                </a:cxn>
                <a:cxn ang="T11">
                  <a:pos x="T6" y="T7"/>
                </a:cxn>
              </a:cxnLst>
              <a:rect l="T12" t="T13" r="T14" b="T15"/>
              <a:pathLst>
                <a:path w="21600" h="21600">
                  <a:moveTo>
                    <a:pt x="0" y="0"/>
                  </a:moveTo>
                  <a:lnTo>
                    <a:pt x="466" y="21600"/>
                  </a:lnTo>
                  <a:lnTo>
                    <a:pt x="21134" y="21600"/>
                  </a:lnTo>
                  <a:lnTo>
                    <a:pt x="21600" y="0"/>
                  </a:lnTo>
                  <a:close/>
                </a:path>
              </a:pathLst>
            </a:custGeom>
            <a:solidFill>
              <a:srgbClr val="808000"/>
            </a:soli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19518" name="Rectangle 25"/>
            <p:cNvSpPr>
              <a:spLocks noChangeArrowheads="1"/>
            </p:cNvSpPr>
            <p:nvPr/>
          </p:nvSpPr>
          <p:spPr bwMode="auto">
            <a:xfrm flipV="1">
              <a:off x="400" y="731"/>
              <a:ext cx="2508" cy="94"/>
            </a:xfrm>
            <a:prstGeom prst="rect">
              <a:avLst/>
            </a:prstGeom>
            <a:gradFill rotWithShape="1">
              <a:gsLst>
                <a:gs pos="0">
                  <a:srgbClr val="0000FF"/>
                </a:gs>
                <a:gs pos="100000">
                  <a:srgbClr val="000076"/>
                </a:gs>
              </a:gsLst>
              <a:lin ang="2700000" scaled="1"/>
            </a:gradFill>
            <a:ln w="12700" cap="sq">
              <a:solidFill>
                <a:schemeClr val="tx1"/>
              </a:solidFill>
              <a:miter lim="800000"/>
              <a:headEnd type="none" w="sm" len="sm"/>
              <a:tailEnd type="none" w="sm" len="sm"/>
            </a:ln>
          </p:spPr>
          <p:txBody>
            <a:bodyPr rot="10800000" wrap="none" anchor="ctr"/>
            <a:lstStyle/>
            <a:p>
              <a:pPr eaLnBrk="0" hangingPunct="0"/>
              <a:endParaRPr lang="en-US">
                <a:solidFill>
                  <a:srgbClr val="000000"/>
                </a:solidFill>
              </a:endParaRPr>
            </a:p>
          </p:txBody>
        </p:sp>
        <p:sp>
          <p:nvSpPr>
            <p:cNvPr id="19519" name="Oval 26"/>
            <p:cNvSpPr>
              <a:spLocks noChangeAspect="1" noChangeArrowheads="1"/>
            </p:cNvSpPr>
            <p:nvPr/>
          </p:nvSpPr>
          <p:spPr bwMode="auto">
            <a:xfrm>
              <a:off x="874"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0" name="Oval 27"/>
            <p:cNvSpPr>
              <a:spLocks noChangeAspect="1" noChangeArrowheads="1"/>
            </p:cNvSpPr>
            <p:nvPr/>
          </p:nvSpPr>
          <p:spPr bwMode="auto">
            <a:xfrm>
              <a:off x="951"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1" name="Oval 28"/>
            <p:cNvSpPr>
              <a:spLocks noChangeAspect="1" noChangeArrowheads="1"/>
            </p:cNvSpPr>
            <p:nvPr/>
          </p:nvSpPr>
          <p:spPr bwMode="auto">
            <a:xfrm>
              <a:off x="1026" y="828"/>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2" name="Oval 29"/>
            <p:cNvSpPr>
              <a:spLocks noChangeAspect="1" noChangeArrowheads="1"/>
            </p:cNvSpPr>
            <p:nvPr/>
          </p:nvSpPr>
          <p:spPr bwMode="auto">
            <a:xfrm>
              <a:off x="1103" y="828"/>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3" name="Oval 30"/>
            <p:cNvSpPr>
              <a:spLocks noChangeAspect="1" noChangeArrowheads="1"/>
            </p:cNvSpPr>
            <p:nvPr/>
          </p:nvSpPr>
          <p:spPr bwMode="auto">
            <a:xfrm>
              <a:off x="1173" y="828"/>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4" name="Oval 31"/>
            <p:cNvSpPr>
              <a:spLocks noChangeAspect="1" noChangeArrowheads="1"/>
            </p:cNvSpPr>
            <p:nvPr/>
          </p:nvSpPr>
          <p:spPr bwMode="auto">
            <a:xfrm>
              <a:off x="1250" y="828"/>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5" name="Oval 32"/>
            <p:cNvSpPr>
              <a:spLocks noChangeAspect="1" noChangeArrowheads="1"/>
            </p:cNvSpPr>
            <p:nvPr/>
          </p:nvSpPr>
          <p:spPr bwMode="auto">
            <a:xfrm>
              <a:off x="1324"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6" name="Oval 33"/>
            <p:cNvSpPr>
              <a:spLocks noChangeAspect="1" noChangeArrowheads="1"/>
            </p:cNvSpPr>
            <p:nvPr/>
          </p:nvSpPr>
          <p:spPr bwMode="auto">
            <a:xfrm>
              <a:off x="1401"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7" name="Oval 34"/>
            <p:cNvSpPr>
              <a:spLocks noChangeAspect="1" noChangeArrowheads="1"/>
            </p:cNvSpPr>
            <p:nvPr/>
          </p:nvSpPr>
          <p:spPr bwMode="auto">
            <a:xfrm>
              <a:off x="1479"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8" name="Oval 35"/>
            <p:cNvSpPr>
              <a:spLocks noChangeAspect="1" noChangeArrowheads="1"/>
            </p:cNvSpPr>
            <p:nvPr/>
          </p:nvSpPr>
          <p:spPr bwMode="auto">
            <a:xfrm>
              <a:off x="1556"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29" name="Oval 36"/>
            <p:cNvSpPr>
              <a:spLocks noChangeAspect="1" noChangeArrowheads="1"/>
            </p:cNvSpPr>
            <p:nvPr/>
          </p:nvSpPr>
          <p:spPr bwMode="auto">
            <a:xfrm>
              <a:off x="1631"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0" name="Oval 37"/>
            <p:cNvSpPr>
              <a:spLocks noChangeAspect="1" noChangeArrowheads="1"/>
            </p:cNvSpPr>
            <p:nvPr/>
          </p:nvSpPr>
          <p:spPr bwMode="auto">
            <a:xfrm>
              <a:off x="1708"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1" name="Oval 38"/>
            <p:cNvSpPr>
              <a:spLocks noChangeAspect="1" noChangeArrowheads="1"/>
            </p:cNvSpPr>
            <p:nvPr/>
          </p:nvSpPr>
          <p:spPr bwMode="auto">
            <a:xfrm>
              <a:off x="1778"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2" name="Oval 39"/>
            <p:cNvSpPr>
              <a:spLocks noChangeAspect="1" noChangeArrowheads="1"/>
            </p:cNvSpPr>
            <p:nvPr/>
          </p:nvSpPr>
          <p:spPr bwMode="auto">
            <a:xfrm>
              <a:off x="1855"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3" name="Oval 40"/>
            <p:cNvSpPr>
              <a:spLocks noChangeAspect="1" noChangeArrowheads="1"/>
            </p:cNvSpPr>
            <p:nvPr/>
          </p:nvSpPr>
          <p:spPr bwMode="auto">
            <a:xfrm>
              <a:off x="1930"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4" name="Oval 41"/>
            <p:cNvSpPr>
              <a:spLocks noChangeAspect="1" noChangeArrowheads="1"/>
            </p:cNvSpPr>
            <p:nvPr/>
          </p:nvSpPr>
          <p:spPr bwMode="auto">
            <a:xfrm>
              <a:off x="2007" y="828"/>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5" name="Oval 42"/>
            <p:cNvSpPr>
              <a:spLocks noChangeAspect="1" noChangeArrowheads="1"/>
            </p:cNvSpPr>
            <p:nvPr/>
          </p:nvSpPr>
          <p:spPr bwMode="auto">
            <a:xfrm>
              <a:off x="2091" y="828"/>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6" name="Oval 43"/>
            <p:cNvSpPr>
              <a:spLocks noChangeAspect="1" noChangeArrowheads="1"/>
            </p:cNvSpPr>
            <p:nvPr/>
          </p:nvSpPr>
          <p:spPr bwMode="auto">
            <a:xfrm>
              <a:off x="2167"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7" name="Oval 44"/>
            <p:cNvSpPr>
              <a:spLocks noChangeAspect="1" noChangeArrowheads="1"/>
            </p:cNvSpPr>
            <p:nvPr/>
          </p:nvSpPr>
          <p:spPr bwMode="auto">
            <a:xfrm>
              <a:off x="2242"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8" name="Oval 45"/>
            <p:cNvSpPr>
              <a:spLocks noChangeAspect="1" noChangeArrowheads="1"/>
            </p:cNvSpPr>
            <p:nvPr/>
          </p:nvSpPr>
          <p:spPr bwMode="auto">
            <a:xfrm>
              <a:off x="2319"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39" name="Oval 46"/>
            <p:cNvSpPr>
              <a:spLocks noChangeAspect="1" noChangeArrowheads="1"/>
            </p:cNvSpPr>
            <p:nvPr/>
          </p:nvSpPr>
          <p:spPr bwMode="auto">
            <a:xfrm>
              <a:off x="2389" y="828"/>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19540" name="Rectangle 47"/>
            <p:cNvSpPr>
              <a:spLocks noChangeArrowheads="1"/>
            </p:cNvSpPr>
            <p:nvPr/>
          </p:nvSpPr>
          <p:spPr bwMode="auto">
            <a:xfrm flipV="1">
              <a:off x="881" y="871"/>
              <a:ext cx="1561" cy="81"/>
            </a:xfrm>
            <a:prstGeom prst="rect">
              <a:avLst/>
            </a:prstGeom>
            <a:gradFill rotWithShape="1">
              <a:gsLst>
                <a:gs pos="0">
                  <a:srgbClr val="9900FF"/>
                </a:gs>
                <a:gs pos="100000">
                  <a:srgbClr val="470076"/>
                </a:gs>
              </a:gsLst>
              <a:lin ang="2700000" scaled="1"/>
            </a:gradFill>
            <a:ln w="12700" cap="sq">
              <a:solidFill>
                <a:schemeClr val="tx1"/>
              </a:solidFill>
              <a:miter lim="800000"/>
              <a:headEnd type="none" w="sm" len="sm"/>
              <a:tailEnd type="none" w="sm" len="sm"/>
            </a:ln>
          </p:spPr>
          <p:txBody>
            <a:bodyPr rot="10800000" wrap="none" anchor="ctr"/>
            <a:lstStyle/>
            <a:p>
              <a:pPr eaLnBrk="0" hangingPunct="0"/>
              <a:endParaRPr lang="en-US">
                <a:solidFill>
                  <a:srgbClr val="000000"/>
                </a:solidFill>
              </a:endParaRPr>
            </a:p>
          </p:txBody>
        </p:sp>
        <p:sp>
          <p:nvSpPr>
            <p:cNvPr id="19541" name="Text Box 48"/>
            <p:cNvSpPr txBox="1">
              <a:spLocks noChangeArrowheads="1"/>
            </p:cNvSpPr>
            <p:nvPr/>
          </p:nvSpPr>
          <p:spPr bwMode="auto">
            <a:xfrm>
              <a:off x="0" y="764"/>
              <a:ext cx="482" cy="192"/>
            </a:xfrm>
            <a:prstGeom prst="rect">
              <a:avLst/>
            </a:prstGeom>
            <a:noFill/>
            <a:ln w="12700">
              <a:noFill/>
              <a:miter lim="800000"/>
              <a:headEnd/>
              <a:tailEnd/>
            </a:ln>
          </p:spPr>
          <p:txBody>
            <a:bodyPr wrap="none">
              <a:spAutoFit/>
            </a:bodyPr>
            <a:lstStyle/>
            <a:p>
              <a:pPr algn="r" eaLnBrk="0" hangingPunct="0"/>
              <a:r>
                <a:rPr lang="en-US" sz="1400">
                  <a:solidFill>
                    <a:srgbClr val="660066"/>
                  </a:solidFill>
                </a:rPr>
                <a:t>Si chip</a:t>
              </a:r>
              <a:endParaRPr lang="en-US" sz="3200">
                <a:solidFill>
                  <a:srgbClr val="660066"/>
                </a:solidFill>
              </a:endParaRPr>
            </a:p>
          </p:txBody>
        </p:sp>
        <p:sp>
          <p:nvSpPr>
            <p:cNvPr id="54321" name="Rectangle 49"/>
            <p:cNvSpPr>
              <a:spLocks noChangeArrowheads="1"/>
            </p:cNvSpPr>
            <p:nvPr/>
          </p:nvSpPr>
          <p:spPr bwMode="auto">
            <a:xfrm>
              <a:off x="211" y="1086"/>
              <a:ext cx="2840" cy="176"/>
            </a:xfrm>
            <a:prstGeom prst="rect">
              <a:avLst/>
            </a:prstGeom>
            <a:gradFill rotWithShape="1">
              <a:gsLst>
                <a:gs pos="0">
                  <a:schemeClr val="accent1"/>
                </a:gs>
                <a:gs pos="100000">
                  <a:schemeClr val="accent1">
                    <a:gamma/>
                    <a:shade val="46275"/>
                    <a:invGamma/>
                  </a:schemeClr>
                </a:gs>
              </a:gsLst>
              <a:lin ang="2700000" scaled="1"/>
            </a:gradFill>
            <a:ln w="12700">
              <a:noFill/>
              <a:miter lim="800000"/>
              <a:headEnd/>
              <a:tailEnd/>
            </a:ln>
            <a:effectLst/>
          </p:spPr>
          <p:txBody>
            <a:bodyPr wrap="none" anchor="ctr"/>
            <a:lstStyle/>
            <a:p>
              <a:pPr eaLnBrk="0" hangingPunct="0">
                <a:defRPr/>
              </a:pPr>
              <a:endParaRPr lang="en-US">
                <a:solidFill>
                  <a:srgbClr val="000000"/>
                </a:solidFill>
                <a:latin typeface="Arial" charset="0"/>
              </a:endParaRPr>
            </a:p>
          </p:txBody>
        </p:sp>
        <p:grpSp>
          <p:nvGrpSpPr>
            <p:cNvPr id="19543" name="Group 50"/>
            <p:cNvGrpSpPr>
              <a:grpSpLocks/>
            </p:cNvGrpSpPr>
            <p:nvPr/>
          </p:nvGrpSpPr>
          <p:grpSpPr bwMode="auto">
            <a:xfrm>
              <a:off x="211" y="1262"/>
              <a:ext cx="2840" cy="222"/>
              <a:chOff x="2585" y="1621"/>
              <a:chExt cx="2840" cy="372"/>
            </a:xfrm>
          </p:grpSpPr>
          <p:sp>
            <p:nvSpPr>
              <p:cNvPr id="19546" name="Rectangle 51"/>
              <p:cNvSpPr>
                <a:spLocks noChangeArrowheads="1"/>
              </p:cNvSpPr>
              <p:nvPr/>
            </p:nvSpPr>
            <p:spPr bwMode="auto">
              <a:xfrm flipH="1">
                <a:off x="3307"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47" name="Rectangle 52"/>
              <p:cNvSpPr>
                <a:spLocks noChangeArrowheads="1"/>
              </p:cNvSpPr>
              <p:nvPr/>
            </p:nvSpPr>
            <p:spPr bwMode="auto">
              <a:xfrm flipH="1">
                <a:off x="3482"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48" name="Rectangle 53"/>
              <p:cNvSpPr>
                <a:spLocks noChangeArrowheads="1"/>
              </p:cNvSpPr>
              <p:nvPr/>
            </p:nvSpPr>
            <p:spPr bwMode="auto">
              <a:xfrm flipH="1">
                <a:off x="3671"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49" name="Rectangle 54"/>
              <p:cNvSpPr>
                <a:spLocks noChangeArrowheads="1"/>
              </p:cNvSpPr>
              <p:nvPr/>
            </p:nvSpPr>
            <p:spPr bwMode="auto">
              <a:xfrm flipH="1">
                <a:off x="3846"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0" name="Rectangle 55"/>
              <p:cNvSpPr>
                <a:spLocks noChangeArrowheads="1"/>
              </p:cNvSpPr>
              <p:nvPr/>
            </p:nvSpPr>
            <p:spPr bwMode="auto">
              <a:xfrm flipH="1">
                <a:off x="4035"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1" name="Rectangle 56"/>
              <p:cNvSpPr>
                <a:spLocks noChangeArrowheads="1"/>
              </p:cNvSpPr>
              <p:nvPr/>
            </p:nvSpPr>
            <p:spPr bwMode="auto">
              <a:xfrm flipH="1">
                <a:off x="4224"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2" name="Rectangle 57"/>
              <p:cNvSpPr>
                <a:spLocks noChangeArrowheads="1"/>
              </p:cNvSpPr>
              <p:nvPr/>
            </p:nvSpPr>
            <p:spPr bwMode="auto">
              <a:xfrm flipH="1">
                <a:off x="4406"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3" name="Rectangle 58"/>
              <p:cNvSpPr>
                <a:spLocks noChangeArrowheads="1"/>
              </p:cNvSpPr>
              <p:nvPr/>
            </p:nvSpPr>
            <p:spPr bwMode="auto">
              <a:xfrm flipH="1">
                <a:off x="4589"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4" name="Rectangle 59"/>
              <p:cNvSpPr>
                <a:spLocks noChangeArrowheads="1"/>
              </p:cNvSpPr>
              <p:nvPr/>
            </p:nvSpPr>
            <p:spPr bwMode="auto">
              <a:xfrm flipH="1">
                <a:off x="4771"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5" name="Rectangle 60"/>
              <p:cNvSpPr>
                <a:spLocks noChangeArrowheads="1"/>
              </p:cNvSpPr>
              <p:nvPr/>
            </p:nvSpPr>
            <p:spPr bwMode="auto">
              <a:xfrm flipH="1">
                <a:off x="4966" y="1625"/>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6" name="Rectangle 61"/>
              <p:cNvSpPr>
                <a:spLocks noChangeArrowheads="1"/>
              </p:cNvSpPr>
              <p:nvPr/>
            </p:nvSpPr>
            <p:spPr bwMode="auto">
              <a:xfrm flipH="1">
                <a:off x="5148"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7" name="Rectangle 62"/>
              <p:cNvSpPr>
                <a:spLocks noChangeArrowheads="1"/>
              </p:cNvSpPr>
              <p:nvPr/>
            </p:nvSpPr>
            <p:spPr bwMode="auto">
              <a:xfrm flipH="1">
                <a:off x="5331"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8" name="Rectangle 63"/>
              <p:cNvSpPr>
                <a:spLocks noChangeArrowheads="1"/>
              </p:cNvSpPr>
              <p:nvPr/>
            </p:nvSpPr>
            <p:spPr bwMode="auto">
              <a:xfrm flipH="1">
                <a:off x="2585"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59" name="Rectangle 64"/>
              <p:cNvSpPr>
                <a:spLocks noChangeArrowheads="1"/>
              </p:cNvSpPr>
              <p:nvPr/>
            </p:nvSpPr>
            <p:spPr bwMode="auto">
              <a:xfrm flipH="1">
                <a:off x="2767"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60" name="Rectangle 65"/>
              <p:cNvSpPr>
                <a:spLocks noChangeArrowheads="1"/>
              </p:cNvSpPr>
              <p:nvPr/>
            </p:nvSpPr>
            <p:spPr bwMode="auto">
              <a:xfrm flipH="1">
                <a:off x="2949"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19561" name="Rectangle 66"/>
              <p:cNvSpPr>
                <a:spLocks noChangeArrowheads="1"/>
              </p:cNvSpPr>
              <p:nvPr/>
            </p:nvSpPr>
            <p:spPr bwMode="auto">
              <a:xfrm flipH="1">
                <a:off x="3131"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grpSp>
        <p:sp>
          <p:nvSpPr>
            <p:cNvPr id="19544" name="Text Box 67"/>
            <p:cNvSpPr txBox="1">
              <a:spLocks noChangeArrowheads="1"/>
            </p:cNvSpPr>
            <p:nvPr/>
          </p:nvSpPr>
          <p:spPr bwMode="auto">
            <a:xfrm>
              <a:off x="2382" y="1073"/>
              <a:ext cx="652" cy="212"/>
            </a:xfrm>
            <a:prstGeom prst="rect">
              <a:avLst/>
            </a:prstGeom>
            <a:noFill/>
            <a:ln w="12700">
              <a:noFill/>
              <a:miter lim="800000"/>
              <a:headEnd/>
              <a:tailEnd/>
            </a:ln>
          </p:spPr>
          <p:txBody>
            <a:bodyPr>
              <a:spAutoFit/>
            </a:bodyPr>
            <a:lstStyle/>
            <a:p>
              <a:pPr algn="r" eaLnBrk="0" hangingPunct="0"/>
              <a:r>
                <a:rPr lang="en-US" sz="1600" i="1"/>
                <a:t>MACE</a:t>
              </a:r>
              <a:endParaRPr lang="en-US" sz="3600" i="1"/>
            </a:p>
          </p:txBody>
        </p:sp>
        <p:sp>
          <p:nvSpPr>
            <p:cNvPr id="19545" name="Line 68"/>
            <p:cNvSpPr>
              <a:spLocks noChangeShapeType="1"/>
            </p:cNvSpPr>
            <p:nvPr/>
          </p:nvSpPr>
          <p:spPr bwMode="auto">
            <a:xfrm>
              <a:off x="434" y="880"/>
              <a:ext cx="457" cy="32"/>
            </a:xfrm>
            <a:prstGeom prst="line">
              <a:avLst/>
            </a:prstGeom>
            <a:noFill/>
            <a:ln w="28575">
              <a:solidFill>
                <a:srgbClr val="663300"/>
              </a:solidFill>
              <a:round/>
              <a:headEnd/>
              <a:tailEnd/>
            </a:ln>
          </p:spPr>
          <p:txBody>
            <a:bodyPr wrap="none" anchor="ctr"/>
            <a:lstStyle/>
            <a:p>
              <a:endParaRPr lang="en-US"/>
            </a:p>
          </p:txBody>
        </p:sp>
      </p:grpSp>
      <p:sp>
        <p:nvSpPr>
          <p:cNvPr id="19511" name="Freeform 108"/>
          <p:cNvSpPr>
            <a:spLocks/>
          </p:cNvSpPr>
          <p:nvPr/>
        </p:nvSpPr>
        <p:spPr bwMode="auto">
          <a:xfrm>
            <a:off x="5572125" y="1454150"/>
            <a:ext cx="2428875" cy="20638"/>
          </a:xfrm>
          <a:custGeom>
            <a:avLst/>
            <a:gdLst>
              <a:gd name="T0" fmla="*/ 0 w 1530"/>
              <a:gd name="T1" fmla="*/ 2147483647 h 13"/>
              <a:gd name="T2" fmla="*/ 2147483647 w 1530"/>
              <a:gd name="T3" fmla="*/ 2147483647 h 13"/>
              <a:gd name="T4" fmla="*/ 2147483647 w 1530"/>
              <a:gd name="T5" fmla="*/ 2147483647 h 13"/>
              <a:gd name="T6" fmla="*/ 2147483647 w 1530"/>
              <a:gd name="T7" fmla="*/ 2147483647 h 13"/>
              <a:gd name="T8" fmla="*/ 2147483647 w 1530"/>
              <a:gd name="T9" fmla="*/ 2147483647 h 13"/>
              <a:gd name="T10" fmla="*/ 2147483647 w 1530"/>
              <a:gd name="T11" fmla="*/ 2147483647 h 13"/>
              <a:gd name="T12" fmla="*/ 2147483647 w 1530"/>
              <a:gd name="T13" fmla="*/ 2147483647 h 13"/>
              <a:gd name="T14" fmla="*/ 2147483647 w 1530"/>
              <a:gd name="T15" fmla="*/ 2147483647 h 13"/>
              <a:gd name="T16" fmla="*/ 2147483647 w 1530"/>
              <a:gd name="T17" fmla="*/ 2147483647 h 13"/>
              <a:gd name="T18" fmla="*/ 2147483647 w 1530"/>
              <a:gd name="T19" fmla="*/ 2147483647 h 13"/>
              <a:gd name="T20" fmla="*/ 2147483647 w 1530"/>
              <a:gd name="T21" fmla="*/ 2147483647 h 13"/>
              <a:gd name="T22" fmla="*/ 2147483647 w 1530"/>
              <a:gd name="T23" fmla="*/ 2147483647 h 13"/>
              <a:gd name="T24" fmla="*/ 2147483647 w 1530"/>
              <a:gd name="T25" fmla="*/ 0 h 13"/>
              <a:gd name="T26" fmla="*/ 2147483647 w 1530"/>
              <a:gd name="T27" fmla="*/ 2147483647 h 13"/>
              <a:gd name="T28" fmla="*/ 2147483647 w 1530"/>
              <a:gd name="T29" fmla="*/ 2147483647 h 13"/>
              <a:gd name="T30" fmla="*/ 2147483647 w 1530"/>
              <a:gd name="T31" fmla="*/ 2147483647 h 13"/>
              <a:gd name="T32" fmla="*/ 2147483647 w 1530"/>
              <a:gd name="T33" fmla="*/ 2147483647 h 13"/>
              <a:gd name="T34" fmla="*/ 2147483647 w 1530"/>
              <a:gd name="T35" fmla="*/ 2147483647 h 13"/>
              <a:gd name="T36" fmla="*/ 2147483647 w 1530"/>
              <a:gd name="T37" fmla="*/ 2147483647 h 13"/>
              <a:gd name="T38" fmla="*/ 2147483647 w 1530"/>
              <a:gd name="T39" fmla="*/ 2147483647 h 13"/>
              <a:gd name="T40" fmla="*/ 2147483647 w 1530"/>
              <a:gd name="T41" fmla="*/ 2147483647 h 13"/>
              <a:gd name="T42" fmla="*/ 2147483647 w 1530"/>
              <a:gd name="T43" fmla="*/ 2147483647 h 13"/>
              <a:gd name="T44" fmla="*/ 2147483647 w 1530"/>
              <a:gd name="T45" fmla="*/ 2147483647 h 13"/>
              <a:gd name="T46" fmla="*/ 2147483647 w 1530"/>
              <a:gd name="T47" fmla="*/ 2147483647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0"/>
              <a:gd name="T73" fmla="*/ 0 h 13"/>
              <a:gd name="T74" fmla="*/ 1530 w 1530"/>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0" h="13">
                <a:moveTo>
                  <a:pt x="0" y="9"/>
                </a:moveTo>
                <a:cubicBezTo>
                  <a:pt x="26" y="9"/>
                  <a:pt x="53" y="9"/>
                  <a:pt x="84" y="9"/>
                </a:cubicBezTo>
                <a:cubicBezTo>
                  <a:pt x="115" y="9"/>
                  <a:pt x="164" y="6"/>
                  <a:pt x="186" y="6"/>
                </a:cubicBezTo>
                <a:cubicBezTo>
                  <a:pt x="208" y="6"/>
                  <a:pt x="204" y="6"/>
                  <a:pt x="219" y="6"/>
                </a:cubicBezTo>
                <a:cubicBezTo>
                  <a:pt x="234" y="6"/>
                  <a:pt x="259" y="9"/>
                  <a:pt x="279" y="9"/>
                </a:cubicBezTo>
                <a:cubicBezTo>
                  <a:pt x="299" y="9"/>
                  <a:pt x="321" y="6"/>
                  <a:pt x="339" y="6"/>
                </a:cubicBezTo>
                <a:cubicBezTo>
                  <a:pt x="357" y="6"/>
                  <a:pt x="375" y="6"/>
                  <a:pt x="390" y="6"/>
                </a:cubicBezTo>
                <a:cubicBezTo>
                  <a:pt x="405" y="6"/>
                  <a:pt x="399" y="6"/>
                  <a:pt x="429" y="6"/>
                </a:cubicBezTo>
                <a:cubicBezTo>
                  <a:pt x="459" y="6"/>
                  <a:pt x="535" y="6"/>
                  <a:pt x="573" y="6"/>
                </a:cubicBezTo>
                <a:cubicBezTo>
                  <a:pt x="611" y="6"/>
                  <a:pt x="625" y="5"/>
                  <a:pt x="657" y="6"/>
                </a:cubicBezTo>
                <a:cubicBezTo>
                  <a:pt x="689" y="7"/>
                  <a:pt x="742" y="11"/>
                  <a:pt x="768" y="12"/>
                </a:cubicBezTo>
                <a:cubicBezTo>
                  <a:pt x="794" y="13"/>
                  <a:pt x="797" y="11"/>
                  <a:pt x="813" y="9"/>
                </a:cubicBezTo>
                <a:cubicBezTo>
                  <a:pt x="829" y="7"/>
                  <a:pt x="839" y="0"/>
                  <a:pt x="867" y="0"/>
                </a:cubicBezTo>
                <a:cubicBezTo>
                  <a:pt x="895" y="0"/>
                  <a:pt x="954" y="9"/>
                  <a:pt x="984" y="9"/>
                </a:cubicBezTo>
                <a:cubicBezTo>
                  <a:pt x="1014" y="9"/>
                  <a:pt x="1024" y="4"/>
                  <a:pt x="1047" y="3"/>
                </a:cubicBezTo>
                <a:cubicBezTo>
                  <a:pt x="1070" y="2"/>
                  <a:pt x="1100" y="3"/>
                  <a:pt x="1125" y="3"/>
                </a:cubicBezTo>
                <a:cubicBezTo>
                  <a:pt x="1150" y="3"/>
                  <a:pt x="1177" y="1"/>
                  <a:pt x="1200" y="3"/>
                </a:cubicBezTo>
                <a:cubicBezTo>
                  <a:pt x="1223" y="5"/>
                  <a:pt x="1248" y="11"/>
                  <a:pt x="1263" y="12"/>
                </a:cubicBezTo>
                <a:cubicBezTo>
                  <a:pt x="1278" y="13"/>
                  <a:pt x="1276" y="13"/>
                  <a:pt x="1290" y="12"/>
                </a:cubicBezTo>
                <a:cubicBezTo>
                  <a:pt x="1304" y="11"/>
                  <a:pt x="1329" y="7"/>
                  <a:pt x="1350" y="6"/>
                </a:cubicBezTo>
                <a:cubicBezTo>
                  <a:pt x="1371" y="5"/>
                  <a:pt x="1395" y="6"/>
                  <a:pt x="1416" y="6"/>
                </a:cubicBezTo>
                <a:cubicBezTo>
                  <a:pt x="1437" y="6"/>
                  <a:pt x="1463" y="6"/>
                  <a:pt x="1479" y="6"/>
                </a:cubicBezTo>
                <a:cubicBezTo>
                  <a:pt x="1495" y="6"/>
                  <a:pt x="1504" y="6"/>
                  <a:pt x="1512" y="6"/>
                </a:cubicBezTo>
                <a:cubicBezTo>
                  <a:pt x="1520" y="6"/>
                  <a:pt x="1525" y="7"/>
                  <a:pt x="1530" y="9"/>
                </a:cubicBezTo>
              </a:path>
            </a:pathLst>
          </a:custGeom>
          <a:noFill/>
          <a:ln w="38100">
            <a:solidFill>
              <a:srgbClr val="4D4D4D"/>
            </a:solidFill>
            <a:round/>
            <a:headEnd/>
            <a:tailEnd/>
          </a:ln>
        </p:spPr>
        <p:txBody>
          <a:bodyPr wrap="none" anchor="ctr"/>
          <a:lstStyle/>
          <a:p>
            <a:pPr eaLnBrk="0" hangingPunct="0"/>
            <a:endParaRPr lang="en-US">
              <a:solidFill>
                <a:srgbClr val="000000"/>
              </a:solidFill>
            </a:endParaRPr>
          </a:p>
        </p:txBody>
      </p:sp>
      <p:sp>
        <p:nvSpPr>
          <p:cNvPr id="19512" name="Line 107"/>
          <p:cNvSpPr>
            <a:spLocks noChangeShapeType="1"/>
          </p:cNvSpPr>
          <p:nvPr/>
        </p:nvSpPr>
        <p:spPr bwMode="auto">
          <a:xfrm flipV="1">
            <a:off x="4649788" y="1471613"/>
            <a:ext cx="901700" cy="76200"/>
          </a:xfrm>
          <a:prstGeom prst="line">
            <a:avLst/>
          </a:prstGeom>
          <a:noFill/>
          <a:ln w="28575">
            <a:solidFill>
              <a:srgbClr val="663300"/>
            </a:solidFill>
            <a:round/>
            <a:headEnd/>
            <a:tailEnd type="triangle" w="med" len="med"/>
          </a:ln>
        </p:spPr>
        <p:txBody>
          <a:bodyPr wrap="none" anchor="ctr"/>
          <a:lstStyle/>
          <a:p>
            <a:endParaRPr lang="en-US"/>
          </a:p>
        </p:txBody>
      </p:sp>
      <p:pic>
        <p:nvPicPr>
          <p:cNvPr id="19513" name="Picture 109" descr="kenny.jpg"/>
          <p:cNvPicPr>
            <a:picLocks noChangeAspect="1"/>
          </p:cNvPicPr>
          <p:nvPr/>
        </p:nvPicPr>
        <p:blipFill>
          <a:blip r:embed="rId5"/>
          <a:srcRect b="10011"/>
          <a:stretch>
            <a:fillRect/>
          </a:stretch>
        </p:blipFill>
        <p:spPr bwMode="auto">
          <a:xfrm>
            <a:off x="7821613" y="0"/>
            <a:ext cx="865187" cy="92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4"/>
          <p:cNvSpPr>
            <a:spLocks noChangeShapeType="1"/>
          </p:cNvSpPr>
          <p:nvPr/>
        </p:nvSpPr>
        <p:spPr bwMode="auto">
          <a:xfrm>
            <a:off x="1763713" y="3925888"/>
            <a:ext cx="1047750" cy="247650"/>
          </a:xfrm>
          <a:prstGeom prst="line">
            <a:avLst/>
          </a:prstGeom>
          <a:noFill/>
          <a:ln w="19050">
            <a:solidFill>
              <a:schemeClr val="bg1"/>
            </a:solidFill>
            <a:prstDash val="dash"/>
            <a:round/>
            <a:headEnd/>
            <a:tailEnd/>
          </a:ln>
        </p:spPr>
        <p:txBody>
          <a:bodyPr/>
          <a:lstStyle/>
          <a:p>
            <a:endParaRPr lang="en-US"/>
          </a:p>
        </p:txBody>
      </p:sp>
      <p:sp>
        <p:nvSpPr>
          <p:cNvPr id="20483" name="Line 5"/>
          <p:cNvSpPr>
            <a:spLocks noChangeShapeType="1"/>
          </p:cNvSpPr>
          <p:nvPr/>
        </p:nvSpPr>
        <p:spPr bwMode="auto">
          <a:xfrm>
            <a:off x="1819275" y="2952750"/>
            <a:ext cx="895350" cy="1181100"/>
          </a:xfrm>
          <a:prstGeom prst="line">
            <a:avLst/>
          </a:prstGeom>
          <a:noFill/>
          <a:ln w="19050">
            <a:solidFill>
              <a:srgbClr val="A50021"/>
            </a:solidFill>
            <a:round/>
            <a:headEnd/>
            <a:tailEnd/>
          </a:ln>
        </p:spPr>
        <p:txBody>
          <a:bodyPr/>
          <a:lstStyle/>
          <a:p>
            <a:endParaRPr lang="en-US"/>
          </a:p>
        </p:txBody>
      </p:sp>
      <p:sp>
        <p:nvSpPr>
          <p:cNvPr id="20484" name="Line 9"/>
          <p:cNvSpPr>
            <a:spLocks noChangeShapeType="1"/>
          </p:cNvSpPr>
          <p:nvPr/>
        </p:nvSpPr>
        <p:spPr bwMode="auto">
          <a:xfrm flipH="1" flipV="1">
            <a:off x="8204200" y="5062538"/>
            <a:ext cx="1588" cy="730250"/>
          </a:xfrm>
          <a:prstGeom prst="line">
            <a:avLst/>
          </a:prstGeom>
          <a:noFill/>
          <a:ln w="9525">
            <a:solidFill>
              <a:srgbClr val="FFCC00"/>
            </a:solidFill>
            <a:round/>
            <a:headEnd/>
            <a:tailEnd/>
          </a:ln>
        </p:spPr>
        <p:txBody>
          <a:bodyPr wrap="none" anchor="ctr"/>
          <a:lstStyle/>
          <a:p>
            <a:endParaRPr lang="en-US"/>
          </a:p>
        </p:txBody>
      </p:sp>
      <p:sp>
        <p:nvSpPr>
          <p:cNvPr id="20485" name="Line 10"/>
          <p:cNvSpPr>
            <a:spLocks noChangeShapeType="1"/>
          </p:cNvSpPr>
          <p:nvPr/>
        </p:nvSpPr>
        <p:spPr bwMode="auto">
          <a:xfrm flipH="1" flipV="1">
            <a:off x="6629400" y="4800600"/>
            <a:ext cx="17463" cy="962025"/>
          </a:xfrm>
          <a:prstGeom prst="line">
            <a:avLst/>
          </a:prstGeom>
          <a:noFill/>
          <a:ln w="9525">
            <a:solidFill>
              <a:srgbClr val="FFCC00"/>
            </a:solidFill>
            <a:round/>
            <a:headEnd/>
            <a:tailEnd/>
          </a:ln>
        </p:spPr>
        <p:txBody>
          <a:bodyPr wrap="none" anchor="ctr"/>
          <a:lstStyle/>
          <a:p>
            <a:endParaRPr lang="en-US"/>
          </a:p>
        </p:txBody>
      </p:sp>
      <p:sp>
        <p:nvSpPr>
          <p:cNvPr id="20486" name="Line 11"/>
          <p:cNvSpPr>
            <a:spLocks noChangeShapeType="1"/>
          </p:cNvSpPr>
          <p:nvPr/>
        </p:nvSpPr>
        <p:spPr bwMode="auto">
          <a:xfrm flipV="1">
            <a:off x="2817813" y="4114800"/>
            <a:ext cx="4762" cy="1704975"/>
          </a:xfrm>
          <a:prstGeom prst="line">
            <a:avLst/>
          </a:prstGeom>
          <a:noFill/>
          <a:ln w="9525">
            <a:solidFill>
              <a:srgbClr val="FFCC00"/>
            </a:solidFill>
            <a:round/>
            <a:headEnd/>
            <a:tailEnd/>
          </a:ln>
        </p:spPr>
        <p:txBody>
          <a:bodyPr wrap="none" anchor="ctr"/>
          <a:lstStyle/>
          <a:p>
            <a:endParaRPr lang="en-US"/>
          </a:p>
        </p:txBody>
      </p:sp>
      <p:sp>
        <p:nvSpPr>
          <p:cNvPr id="20487" name="Line 12"/>
          <p:cNvSpPr>
            <a:spLocks noChangeShapeType="1"/>
          </p:cNvSpPr>
          <p:nvPr/>
        </p:nvSpPr>
        <p:spPr bwMode="auto">
          <a:xfrm flipV="1">
            <a:off x="4562475" y="4438650"/>
            <a:ext cx="9525" cy="1331913"/>
          </a:xfrm>
          <a:prstGeom prst="line">
            <a:avLst/>
          </a:prstGeom>
          <a:noFill/>
          <a:ln w="9525">
            <a:solidFill>
              <a:srgbClr val="FFCC00"/>
            </a:solidFill>
            <a:round/>
            <a:headEnd/>
            <a:tailEnd/>
          </a:ln>
        </p:spPr>
        <p:txBody>
          <a:bodyPr wrap="none" anchor="ctr"/>
          <a:lstStyle/>
          <a:p>
            <a:endParaRPr lang="en-US"/>
          </a:p>
        </p:txBody>
      </p:sp>
      <p:sp>
        <p:nvSpPr>
          <p:cNvPr id="20488" name="Line 13"/>
          <p:cNvSpPr>
            <a:spLocks noChangeShapeType="1"/>
          </p:cNvSpPr>
          <p:nvPr/>
        </p:nvSpPr>
        <p:spPr bwMode="auto">
          <a:xfrm>
            <a:off x="1541463" y="5427663"/>
            <a:ext cx="7361237" cy="12700"/>
          </a:xfrm>
          <a:prstGeom prst="line">
            <a:avLst/>
          </a:prstGeom>
          <a:noFill/>
          <a:ln w="38100">
            <a:solidFill>
              <a:srgbClr val="000000"/>
            </a:solidFill>
            <a:round/>
            <a:headEnd/>
            <a:tailEnd type="triangle" w="med" len="med"/>
          </a:ln>
        </p:spPr>
        <p:txBody>
          <a:bodyPr/>
          <a:lstStyle/>
          <a:p>
            <a:endParaRPr lang="en-US"/>
          </a:p>
        </p:txBody>
      </p:sp>
      <p:sp>
        <p:nvSpPr>
          <p:cNvPr id="20489" name="Text Box 14"/>
          <p:cNvSpPr txBox="1">
            <a:spLocks noChangeArrowheads="1"/>
          </p:cNvSpPr>
          <p:nvPr/>
        </p:nvSpPr>
        <p:spPr bwMode="auto">
          <a:xfrm rot="-5400000">
            <a:off x="-434181" y="3420269"/>
            <a:ext cx="1568450" cy="366712"/>
          </a:xfrm>
          <a:prstGeom prst="rect">
            <a:avLst/>
          </a:prstGeom>
          <a:noFill/>
          <a:ln w="9525">
            <a:noFill/>
            <a:miter lim="800000"/>
            <a:headEnd/>
            <a:tailEnd/>
          </a:ln>
        </p:spPr>
        <p:txBody>
          <a:bodyPr wrap="none">
            <a:spAutoFit/>
          </a:bodyPr>
          <a:lstStyle/>
          <a:p>
            <a:pPr eaLnBrk="0" hangingPunct="0"/>
            <a:r>
              <a:rPr lang="en-US">
                <a:solidFill>
                  <a:srgbClr val="000000"/>
                </a:solidFill>
              </a:rPr>
              <a:t>Temperature</a:t>
            </a:r>
          </a:p>
        </p:txBody>
      </p:sp>
      <p:sp>
        <p:nvSpPr>
          <p:cNvPr id="20490" name="Line 15"/>
          <p:cNvSpPr>
            <a:spLocks noChangeShapeType="1"/>
          </p:cNvSpPr>
          <p:nvPr/>
        </p:nvSpPr>
        <p:spPr bwMode="auto">
          <a:xfrm flipV="1">
            <a:off x="1546225" y="1600200"/>
            <a:ext cx="0" cy="3833813"/>
          </a:xfrm>
          <a:prstGeom prst="line">
            <a:avLst/>
          </a:prstGeom>
          <a:noFill/>
          <a:ln w="38100">
            <a:solidFill>
              <a:srgbClr val="000000"/>
            </a:solidFill>
            <a:round/>
            <a:headEnd/>
            <a:tailEnd type="triangle" w="med" len="med"/>
          </a:ln>
        </p:spPr>
        <p:txBody>
          <a:bodyPr/>
          <a:lstStyle/>
          <a:p>
            <a:endParaRPr lang="en-US"/>
          </a:p>
        </p:txBody>
      </p:sp>
      <p:sp>
        <p:nvSpPr>
          <p:cNvPr id="20491" name="Line 16"/>
          <p:cNvSpPr>
            <a:spLocks noChangeShapeType="1"/>
          </p:cNvSpPr>
          <p:nvPr/>
        </p:nvSpPr>
        <p:spPr bwMode="auto">
          <a:xfrm flipH="1">
            <a:off x="1539875" y="5159375"/>
            <a:ext cx="249238" cy="0"/>
          </a:xfrm>
          <a:prstGeom prst="line">
            <a:avLst/>
          </a:prstGeom>
          <a:noFill/>
          <a:ln w="57150">
            <a:solidFill>
              <a:srgbClr val="000000"/>
            </a:solidFill>
            <a:round/>
            <a:headEnd/>
            <a:tailEnd/>
          </a:ln>
        </p:spPr>
        <p:txBody>
          <a:bodyPr wrap="none" anchor="ctr"/>
          <a:lstStyle/>
          <a:p>
            <a:endParaRPr lang="en-US"/>
          </a:p>
        </p:txBody>
      </p:sp>
      <p:sp>
        <p:nvSpPr>
          <p:cNvPr id="20492" name="Line 17"/>
          <p:cNvSpPr>
            <a:spLocks noChangeShapeType="1"/>
          </p:cNvSpPr>
          <p:nvPr/>
        </p:nvSpPr>
        <p:spPr bwMode="auto">
          <a:xfrm flipH="1">
            <a:off x="1539875" y="4868863"/>
            <a:ext cx="249238" cy="0"/>
          </a:xfrm>
          <a:prstGeom prst="line">
            <a:avLst/>
          </a:prstGeom>
          <a:noFill/>
          <a:ln w="57150">
            <a:solidFill>
              <a:srgbClr val="000000"/>
            </a:solidFill>
            <a:round/>
            <a:headEnd/>
            <a:tailEnd/>
          </a:ln>
        </p:spPr>
        <p:txBody>
          <a:bodyPr wrap="none" anchor="ctr"/>
          <a:lstStyle/>
          <a:p>
            <a:endParaRPr lang="en-US"/>
          </a:p>
        </p:txBody>
      </p:sp>
      <p:sp>
        <p:nvSpPr>
          <p:cNvPr id="20493" name="Line 18"/>
          <p:cNvSpPr>
            <a:spLocks noChangeShapeType="1"/>
          </p:cNvSpPr>
          <p:nvPr/>
        </p:nvSpPr>
        <p:spPr bwMode="auto">
          <a:xfrm flipH="1">
            <a:off x="1552575" y="2952750"/>
            <a:ext cx="249238" cy="0"/>
          </a:xfrm>
          <a:prstGeom prst="line">
            <a:avLst/>
          </a:prstGeom>
          <a:noFill/>
          <a:ln w="57150">
            <a:solidFill>
              <a:srgbClr val="000000"/>
            </a:solidFill>
            <a:round/>
            <a:headEnd/>
            <a:tailEnd/>
          </a:ln>
        </p:spPr>
        <p:txBody>
          <a:bodyPr wrap="none" anchor="ctr"/>
          <a:lstStyle/>
          <a:p>
            <a:endParaRPr lang="en-US"/>
          </a:p>
        </p:txBody>
      </p:sp>
      <p:sp>
        <p:nvSpPr>
          <p:cNvPr id="20494" name="Line 19"/>
          <p:cNvSpPr>
            <a:spLocks noChangeShapeType="1"/>
          </p:cNvSpPr>
          <p:nvPr/>
        </p:nvSpPr>
        <p:spPr bwMode="auto">
          <a:xfrm flipH="1">
            <a:off x="1552575" y="4484688"/>
            <a:ext cx="249238" cy="0"/>
          </a:xfrm>
          <a:prstGeom prst="line">
            <a:avLst/>
          </a:prstGeom>
          <a:noFill/>
          <a:ln w="57150">
            <a:solidFill>
              <a:srgbClr val="000000"/>
            </a:solidFill>
            <a:round/>
            <a:headEnd/>
            <a:tailEnd/>
          </a:ln>
        </p:spPr>
        <p:txBody>
          <a:bodyPr wrap="none" anchor="ctr"/>
          <a:lstStyle/>
          <a:p>
            <a:endParaRPr lang="en-US"/>
          </a:p>
        </p:txBody>
      </p:sp>
      <p:sp>
        <p:nvSpPr>
          <p:cNvPr id="20495" name="Text Box 20"/>
          <p:cNvSpPr txBox="1">
            <a:spLocks noChangeArrowheads="1"/>
          </p:cNvSpPr>
          <p:nvPr/>
        </p:nvSpPr>
        <p:spPr bwMode="auto">
          <a:xfrm>
            <a:off x="615950" y="2709863"/>
            <a:ext cx="890588"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Junction</a:t>
            </a:r>
          </a:p>
        </p:txBody>
      </p:sp>
      <p:sp>
        <p:nvSpPr>
          <p:cNvPr id="20496" name="Text Box 21"/>
          <p:cNvSpPr txBox="1">
            <a:spLocks noChangeArrowheads="1"/>
          </p:cNvSpPr>
          <p:nvPr/>
        </p:nvSpPr>
        <p:spPr bwMode="auto">
          <a:xfrm>
            <a:off x="584200" y="4270375"/>
            <a:ext cx="914400"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Spreader</a:t>
            </a:r>
          </a:p>
        </p:txBody>
      </p:sp>
      <p:sp>
        <p:nvSpPr>
          <p:cNvPr id="20497" name="Text Box 22"/>
          <p:cNvSpPr txBox="1">
            <a:spLocks noChangeArrowheads="1"/>
          </p:cNvSpPr>
          <p:nvPr/>
        </p:nvSpPr>
        <p:spPr bwMode="auto">
          <a:xfrm>
            <a:off x="647700" y="4616450"/>
            <a:ext cx="906463"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HeatSink</a:t>
            </a:r>
          </a:p>
        </p:txBody>
      </p:sp>
      <p:sp>
        <p:nvSpPr>
          <p:cNvPr id="20498" name="Text Box 23"/>
          <p:cNvSpPr txBox="1">
            <a:spLocks noChangeArrowheads="1"/>
          </p:cNvSpPr>
          <p:nvPr/>
        </p:nvSpPr>
        <p:spPr bwMode="auto">
          <a:xfrm>
            <a:off x="647700" y="4970463"/>
            <a:ext cx="86677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Ambient</a:t>
            </a:r>
          </a:p>
        </p:txBody>
      </p:sp>
      <p:sp>
        <p:nvSpPr>
          <p:cNvPr id="20499" name="Oval 24"/>
          <p:cNvSpPr>
            <a:spLocks noChangeArrowheads="1"/>
          </p:cNvSpPr>
          <p:nvPr/>
        </p:nvSpPr>
        <p:spPr bwMode="auto">
          <a:xfrm>
            <a:off x="8042275" y="4956175"/>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00" name="Oval 25"/>
          <p:cNvSpPr>
            <a:spLocks noChangeArrowheads="1"/>
          </p:cNvSpPr>
          <p:nvPr/>
        </p:nvSpPr>
        <p:spPr bwMode="auto">
          <a:xfrm>
            <a:off x="6477000" y="4648200"/>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01" name="Oval 26"/>
          <p:cNvSpPr>
            <a:spLocks noChangeArrowheads="1"/>
          </p:cNvSpPr>
          <p:nvPr/>
        </p:nvSpPr>
        <p:spPr bwMode="auto">
          <a:xfrm>
            <a:off x="2644775" y="4038600"/>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02" name="Text Box 27"/>
          <p:cNvSpPr txBox="1">
            <a:spLocks noChangeArrowheads="1"/>
          </p:cNvSpPr>
          <p:nvPr/>
        </p:nvSpPr>
        <p:spPr bwMode="auto">
          <a:xfrm>
            <a:off x="4502150" y="6154738"/>
            <a:ext cx="1136650" cy="366712"/>
          </a:xfrm>
          <a:prstGeom prst="rect">
            <a:avLst/>
          </a:prstGeom>
          <a:noFill/>
          <a:ln w="9525">
            <a:noFill/>
            <a:miter lim="800000"/>
            <a:headEnd/>
            <a:tailEnd/>
          </a:ln>
        </p:spPr>
        <p:txBody>
          <a:bodyPr wrap="none">
            <a:spAutoFit/>
          </a:bodyPr>
          <a:lstStyle/>
          <a:p>
            <a:pPr eaLnBrk="0" hangingPunct="0"/>
            <a:r>
              <a:rPr lang="en-US">
                <a:solidFill>
                  <a:srgbClr val="000000"/>
                </a:solidFill>
              </a:rPr>
              <a:t>Location</a:t>
            </a:r>
          </a:p>
        </p:txBody>
      </p:sp>
      <p:grpSp>
        <p:nvGrpSpPr>
          <p:cNvPr id="20503" name="Group 28"/>
          <p:cNvGrpSpPr>
            <a:grpSpLocks/>
          </p:cNvGrpSpPr>
          <p:nvPr/>
        </p:nvGrpSpPr>
        <p:grpSpPr bwMode="auto">
          <a:xfrm rot="5400000">
            <a:off x="8390732" y="5998368"/>
            <a:ext cx="158750" cy="595313"/>
            <a:chOff x="4404" y="3252"/>
            <a:chExt cx="61" cy="245"/>
          </a:xfrm>
        </p:grpSpPr>
        <p:sp>
          <p:nvSpPr>
            <p:cNvPr id="20596" name="Line 29"/>
            <p:cNvSpPr>
              <a:spLocks noChangeShapeType="1"/>
            </p:cNvSpPr>
            <p:nvPr/>
          </p:nvSpPr>
          <p:spPr bwMode="auto">
            <a:xfrm rot="-5400000">
              <a:off x="4281" y="3375"/>
              <a:ext cx="245" cy="0"/>
            </a:xfrm>
            <a:prstGeom prst="line">
              <a:avLst/>
            </a:prstGeom>
            <a:noFill/>
            <a:ln w="28575">
              <a:solidFill>
                <a:srgbClr val="008000"/>
              </a:solidFill>
              <a:round/>
              <a:headEnd/>
              <a:tailEnd/>
            </a:ln>
          </p:spPr>
          <p:txBody>
            <a:bodyPr wrap="none" anchor="ctr"/>
            <a:lstStyle/>
            <a:p>
              <a:endParaRPr lang="en-US"/>
            </a:p>
          </p:txBody>
        </p:sp>
        <p:sp>
          <p:nvSpPr>
            <p:cNvPr id="20597" name="Line 30"/>
            <p:cNvSpPr>
              <a:spLocks noChangeShapeType="1"/>
            </p:cNvSpPr>
            <p:nvPr/>
          </p:nvSpPr>
          <p:spPr bwMode="auto">
            <a:xfrm rot="-5400000">
              <a:off x="4348" y="3373"/>
              <a:ext cx="167" cy="0"/>
            </a:xfrm>
            <a:prstGeom prst="line">
              <a:avLst/>
            </a:prstGeom>
            <a:noFill/>
            <a:ln w="28575">
              <a:solidFill>
                <a:srgbClr val="008000"/>
              </a:solidFill>
              <a:round/>
              <a:headEnd/>
              <a:tailEnd/>
            </a:ln>
          </p:spPr>
          <p:txBody>
            <a:bodyPr wrap="none" anchor="ctr"/>
            <a:lstStyle/>
            <a:p>
              <a:endParaRPr lang="en-US"/>
            </a:p>
          </p:txBody>
        </p:sp>
        <p:sp>
          <p:nvSpPr>
            <p:cNvPr id="20598" name="Line 31"/>
            <p:cNvSpPr>
              <a:spLocks noChangeShapeType="1"/>
            </p:cNvSpPr>
            <p:nvPr/>
          </p:nvSpPr>
          <p:spPr bwMode="auto">
            <a:xfrm rot="-5400000">
              <a:off x="4431" y="3371"/>
              <a:ext cx="67" cy="0"/>
            </a:xfrm>
            <a:prstGeom prst="line">
              <a:avLst/>
            </a:prstGeom>
            <a:noFill/>
            <a:ln w="28575">
              <a:solidFill>
                <a:srgbClr val="008000"/>
              </a:solidFill>
              <a:round/>
              <a:headEnd/>
              <a:tailEnd/>
            </a:ln>
          </p:spPr>
          <p:txBody>
            <a:bodyPr wrap="none" anchor="ctr"/>
            <a:lstStyle/>
            <a:p>
              <a:endParaRPr lang="en-US"/>
            </a:p>
          </p:txBody>
        </p:sp>
      </p:grpSp>
      <p:sp>
        <p:nvSpPr>
          <p:cNvPr id="20504" name="Freeform 32"/>
          <p:cNvSpPr>
            <a:spLocks/>
          </p:cNvSpPr>
          <p:nvPr/>
        </p:nvSpPr>
        <p:spPr bwMode="auto">
          <a:xfrm rot="-5400000">
            <a:off x="3685382" y="5371306"/>
            <a:ext cx="153988" cy="682625"/>
          </a:xfrm>
          <a:custGeom>
            <a:avLst/>
            <a:gdLst>
              <a:gd name="T0" fmla="*/ 0 w 51"/>
              <a:gd name="T1" fmla="*/ 2147483647 h 233"/>
              <a:gd name="T2" fmla="*/ 0 w 51"/>
              <a:gd name="T3" fmla="*/ 2147483647 h 233"/>
              <a:gd name="T4" fmla="*/ 2147483647 w 51"/>
              <a:gd name="T5" fmla="*/ 2147483647 h 233"/>
              <a:gd name="T6" fmla="*/ 0 w 51"/>
              <a:gd name="T7" fmla="*/ 2147483647 h 233"/>
              <a:gd name="T8" fmla="*/ 2147483647 w 51"/>
              <a:gd name="T9" fmla="*/ 2147483647 h 233"/>
              <a:gd name="T10" fmla="*/ 0 w 51"/>
              <a:gd name="T11" fmla="*/ 2147483647 h 233"/>
              <a:gd name="T12" fmla="*/ 2147483647 w 51"/>
              <a:gd name="T13" fmla="*/ 2147483647 h 233"/>
              <a:gd name="T14" fmla="*/ 0 w 51"/>
              <a:gd name="T15" fmla="*/ 2147483647 h 233"/>
              <a:gd name="T16" fmla="*/ 2147483647 w 51"/>
              <a:gd name="T17" fmla="*/ 2147483647 h 233"/>
              <a:gd name="T18" fmla="*/ 0 w 51"/>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33"/>
              <a:gd name="T32" fmla="*/ 51 w 51"/>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33">
                <a:moveTo>
                  <a:pt x="0" y="232"/>
                </a:moveTo>
                <a:lnTo>
                  <a:pt x="0" y="232"/>
                </a:lnTo>
                <a:lnTo>
                  <a:pt x="50" y="204"/>
                </a:lnTo>
                <a:lnTo>
                  <a:pt x="0" y="177"/>
                </a:lnTo>
                <a:lnTo>
                  <a:pt x="50" y="149"/>
                </a:lnTo>
                <a:lnTo>
                  <a:pt x="0" y="116"/>
                </a:lnTo>
                <a:lnTo>
                  <a:pt x="50" y="89"/>
                </a:lnTo>
                <a:lnTo>
                  <a:pt x="0" y="61"/>
                </a:lnTo>
                <a:lnTo>
                  <a:pt x="50"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20505" name="Line 33"/>
          <p:cNvSpPr>
            <a:spLocks noChangeShapeType="1"/>
          </p:cNvSpPr>
          <p:nvPr/>
        </p:nvSpPr>
        <p:spPr bwMode="auto">
          <a:xfrm rot="16200000" flipV="1">
            <a:off x="2917826" y="5307012"/>
            <a:ext cx="0" cy="955675"/>
          </a:xfrm>
          <a:prstGeom prst="line">
            <a:avLst/>
          </a:prstGeom>
          <a:noFill/>
          <a:ln w="28575">
            <a:solidFill>
              <a:srgbClr val="008000"/>
            </a:solidFill>
            <a:round/>
            <a:headEnd/>
            <a:tailEnd/>
          </a:ln>
        </p:spPr>
        <p:txBody>
          <a:bodyPr wrap="none" anchor="ctr"/>
          <a:lstStyle/>
          <a:p>
            <a:endParaRPr lang="en-US"/>
          </a:p>
        </p:txBody>
      </p:sp>
      <p:sp>
        <p:nvSpPr>
          <p:cNvPr id="20506" name="Line 34"/>
          <p:cNvSpPr>
            <a:spLocks noChangeShapeType="1"/>
          </p:cNvSpPr>
          <p:nvPr/>
        </p:nvSpPr>
        <p:spPr bwMode="auto">
          <a:xfrm rot="-5400000" flipH="1" flipV="1">
            <a:off x="4681538" y="5237162"/>
            <a:ext cx="0" cy="1133475"/>
          </a:xfrm>
          <a:prstGeom prst="line">
            <a:avLst/>
          </a:prstGeom>
          <a:noFill/>
          <a:ln w="28575">
            <a:solidFill>
              <a:srgbClr val="008000"/>
            </a:solidFill>
            <a:round/>
            <a:headEnd/>
            <a:tailEnd/>
          </a:ln>
        </p:spPr>
        <p:txBody>
          <a:bodyPr wrap="none" anchor="ctr"/>
          <a:lstStyle/>
          <a:p>
            <a:endParaRPr lang="en-US"/>
          </a:p>
        </p:txBody>
      </p:sp>
      <p:sp>
        <p:nvSpPr>
          <p:cNvPr id="20507" name="Freeform 35"/>
          <p:cNvSpPr>
            <a:spLocks/>
          </p:cNvSpPr>
          <p:nvPr/>
        </p:nvSpPr>
        <p:spPr bwMode="auto">
          <a:xfrm rot="-5400000">
            <a:off x="5515769" y="5398294"/>
            <a:ext cx="133350" cy="684212"/>
          </a:xfrm>
          <a:custGeom>
            <a:avLst/>
            <a:gdLst>
              <a:gd name="T0" fmla="*/ 0 w 45"/>
              <a:gd name="T1" fmla="*/ 2147483647 h 234"/>
              <a:gd name="T2" fmla="*/ 0 w 45"/>
              <a:gd name="T3" fmla="*/ 2147483647 h 234"/>
              <a:gd name="T4" fmla="*/ 2147483647 w 45"/>
              <a:gd name="T5" fmla="*/ 2147483647 h 234"/>
              <a:gd name="T6" fmla="*/ 0 w 45"/>
              <a:gd name="T7" fmla="*/ 2147483647 h 234"/>
              <a:gd name="T8" fmla="*/ 2147483647 w 45"/>
              <a:gd name="T9" fmla="*/ 2147483647 h 234"/>
              <a:gd name="T10" fmla="*/ 0 w 45"/>
              <a:gd name="T11" fmla="*/ 2147483647 h 234"/>
              <a:gd name="T12" fmla="*/ 2147483647 w 45"/>
              <a:gd name="T13" fmla="*/ 2147483647 h 234"/>
              <a:gd name="T14" fmla="*/ 0 w 45"/>
              <a:gd name="T15" fmla="*/ 2147483647 h 234"/>
              <a:gd name="T16" fmla="*/ 2147483647 w 45"/>
              <a:gd name="T17" fmla="*/ 2147483647 h 234"/>
              <a:gd name="T18" fmla="*/ 0 w 45"/>
              <a:gd name="T19" fmla="*/ 0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34"/>
              <a:gd name="T32" fmla="*/ 45 w 45"/>
              <a:gd name="T33" fmla="*/ 234 h 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34">
                <a:moveTo>
                  <a:pt x="0" y="233"/>
                </a:moveTo>
                <a:lnTo>
                  <a:pt x="0" y="233"/>
                </a:lnTo>
                <a:lnTo>
                  <a:pt x="44" y="206"/>
                </a:lnTo>
                <a:lnTo>
                  <a:pt x="0" y="178"/>
                </a:lnTo>
                <a:lnTo>
                  <a:pt x="44" y="150"/>
                </a:lnTo>
                <a:lnTo>
                  <a:pt x="0" y="117"/>
                </a:lnTo>
                <a:lnTo>
                  <a:pt x="44" y="89"/>
                </a:lnTo>
                <a:lnTo>
                  <a:pt x="0" y="61"/>
                </a:lnTo>
                <a:lnTo>
                  <a:pt x="44" y="28"/>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20508" name="Line 36"/>
          <p:cNvSpPr>
            <a:spLocks noChangeShapeType="1"/>
          </p:cNvSpPr>
          <p:nvPr/>
        </p:nvSpPr>
        <p:spPr bwMode="auto">
          <a:xfrm rot="16200000" flipV="1">
            <a:off x="8141494" y="5425281"/>
            <a:ext cx="0" cy="757238"/>
          </a:xfrm>
          <a:prstGeom prst="line">
            <a:avLst/>
          </a:prstGeom>
          <a:noFill/>
          <a:ln w="28575">
            <a:solidFill>
              <a:srgbClr val="008000"/>
            </a:solidFill>
            <a:round/>
            <a:headEnd/>
            <a:tailEnd/>
          </a:ln>
        </p:spPr>
        <p:txBody>
          <a:bodyPr wrap="none" anchor="ctr"/>
          <a:lstStyle/>
          <a:p>
            <a:endParaRPr lang="en-US"/>
          </a:p>
        </p:txBody>
      </p:sp>
      <p:sp>
        <p:nvSpPr>
          <p:cNvPr id="20509" name="Line 37"/>
          <p:cNvSpPr>
            <a:spLocks noChangeShapeType="1"/>
          </p:cNvSpPr>
          <p:nvPr/>
        </p:nvSpPr>
        <p:spPr bwMode="auto">
          <a:xfrm rot="5400000">
            <a:off x="6505576" y="5248275"/>
            <a:ext cx="4762" cy="1144587"/>
          </a:xfrm>
          <a:prstGeom prst="line">
            <a:avLst/>
          </a:prstGeom>
          <a:noFill/>
          <a:ln w="28575">
            <a:solidFill>
              <a:srgbClr val="008000"/>
            </a:solidFill>
            <a:round/>
            <a:headEnd/>
            <a:tailEnd/>
          </a:ln>
        </p:spPr>
        <p:txBody>
          <a:bodyPr wrap="none" anchor="ctr"/>
          <a:lstStyle/>
          <a:p>
            <a:endParaRPr lang="en-US"/>
          </a:p>
        </p:txBody>
      </p:sp>
      <p:sp>
        <p:nvSpPr>
          <p:cNvPr id="20510" name="Freeform 38"/>
          <p:cNvSpPr>
            <a:spLocks/>
          </p:cNvSpPr>
          <p:nvPr/>
        </p:nvSpPr>
        <p:spPr bwMode="auto">
          <a:xfrm rot="-5400000">
            <a:off x="7346156" y="5388769"/>
            <a:ext cx="166688" cy="673100"/>
          </a:xfrm>
          <a:custGeom>
            <a:avLst/>
            <a:gdLst>
              <a:gd name="T0" fmla="*/ 0 w 55"/>
              <a:gd name="T1" fmla="*/ 2147483647 h 229"/>
              <a:gd name="T2" fmla="*/ 0 w 55"/>
              <a:gd name="T3" fmla="*/ 2147483647 h 229"/>
              <a:gd name="T4" fmla="*/ 2147483647 w 55"/>
              <a:gd name="T5" fmla="*/ 2147483647 h 229"/>
              <a:gd name="T6" fmla="*/ 0 w 55"/>
              <a:gd name="T7" fmla="*/ 2147483647 h 229"/>
              <a:gd name="T8" fmla="*/ 2147483647 w 55"/>
              <a:gd name="T9" fmla="*/ 2147483647 h 229"/>
              <a:gd name="T10" fmla="*/ 0 w 55"/>
              <a:gd name="T11" fmla="*/ 2147483647 h 229"/>
              <a:gd name="T12" fmla="*/ 2147483647 w 55"/>
              <a:gd name="T13" fmla="*/ 2147483647 h 229"/>
              <a:gd name="T14" fmla="*/ 0 w 55"/>
              <a:gd name="T15" fmla="*/ 2147483647 h 229"/>
              <a:gd name="T16" fmla="*/ 2147483647 w 55"/>
              <a:gd name="T17" fmla="*/ 2147483647 h 229"/>
              <a:gd name="T18" fmla="*/ 0 w 55"/>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29"/>
              <a:gd name="T32" fmla="*/ 55 w 55"/>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29">
                <a:moveTo>
                  <a:pt x="0" y="228"/>
                </a:moveTo>
                <a:lnTo>
                  <a:pt x="0" y="228"/>
                </a:lnTo>
                <a:lnTo>
                  <a:pt x="54" y="202"/>
                </a:lnTo>
                <a:lnTo>
                  <a:pt x="0" y="174"/>
                </a:lnTo>
                <a:lnTo>
                  <a:pt x="54" y="147"/>
                </a:lnTo>
                <a:lnTo>
                  <a:pt x="0" y="114"/>
                </a:lnTo>
                <a:lnTo>
                  <a:pt x="54" y="87"/>
                </a:lnTo>
                <a:lnTo>
                  <a:pt x="0" y="60"/>
                </a:lnTo>
                <a:lnTo>
                  <a:pt x="54"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20511" name="Line 39"/>
          <p:cNvSpPr>
            <a:spLocks noChangeShapeType="1"/>
          </p:cNvSpPr>
          <p:nvPr/>
        </p:nvSpPr>
        <p:spPr bwMode="auto">
          <a:xfrm rot="10800000" flipV="1">
            <a:off x="8486775" y="5791200"/>
            <a:ext cx="12700" cy="417513"/>
          </a:xfrm>
          <a:prstGeom prst="line">
            <a:avLst/>
          </a:prstGeom>
          <a:noFill/>
          <a:ln w="28575">
            <a:solidFill>
              <a:srgbClr val="008000"/>
            </a:solidFill>
            <a:round/>
            <a:headEnd/>
            <a:tailEnd/>
          </a:ln>
        </p:spPr>
        <p:txBody>
          <a:bodyPr wrap="none" anchor="ctr"/>
          <a:lstStyle/>
          <a:p>
            <a:endParaRPr lang="en-US"/>
          </a:p>
        </p:txBody>
      </p:sp>
      <p:sp>
        <p:nvSpPr>
          <p:cNvPr id="20512" name="Text Box 40"/>
          <p:cNvSpPr txBox="1">
            <a:spLocks noChangeArrowheads="1"/>
          </p:cNvSpPr>
          <p:nvPr/>
        </p:nvSpPr>
        <p:spPr bwMode="auto">
          <a:xfrm>
            <a:off x="3455988" y="5846763"/>
            <a:ext cx="55562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NTI</a:t>
            </a:r>
          </a:p>
        </p:txBody>
      </p:sp>
      <p:sp>
        <p:nvSpPr>
          <p:cNvPr id="20513" name="Text Box 41"/>
          <p:cNvSpPr txBox="1">
            <a:spLocks noChangeArrowheads="1"/>
          </p:cNvSpPr>
          <p:nvPr/>
        </p:nvSpPr>
        <p:spPr bwMode="auto">
          <a:xfrm>
            <a:off x="5272088" y="5846763"/>
            <a:ext cx="617537"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TGP</a:t>
            </a:r>
          </a:p>
        </p:txBody>
      </p:sp>
      <p:sp>
        <p:nvSpPr>
          <p:cNvPr id="20514" name="Text Box 42"/>
          <p:cNvSpPr txBox="1">
            <a:spLocks noChangeArrowheads="1"/>
          </p:cNvSpPr>
          <p:nvPr/>
        </p:nvSpPr>
        <p:spPr bwMode="auto">
          <a:xfrm>
            <a:off x="7077075" y="5846763"/>
            <a:ext cx="742950"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MACE</a:t>
            </a:r>
          </a:p>
        </p:txBody>
      </p:sp>
      <p:sp>
        <p:nvSpPr>
          <p:cNvPr id="20515" name="Oval 43"/>
          <p:cNvSpPr>
            <a:spLocks noChangeArrowheads="1"/>
          </p:cNvSpPr>
          <p:nvPr/>
        </p:nvSpPr>
        <p:spPr bwMode="auto">
          <a:xfrm>
            <a:off x="2744788" y="571341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16" name="Oval 44"/>
          <p:cNvSpPr>
            <a:spLocks noChangeArrowheads="1"/>
          </p:cNvSpPr>
          <p:nvPr/>
        </p:nvSpPr>
        <p:spPr bwMode="auto">
          <a:xfrm>
            <a:off x="4497388" y="573246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17" name="Oval 45"/>
          <p:cNvSpPr>
            <a:spLocks noChangeArrowheads="1"/>
          </p:cNvSpPr>
          <p:nvPr/>
        </p:nvSpPr>
        <p:spPr bwMode="auto">
          <a:xfrm>
            <a:off x="6586538" y="573881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18" name="Oval 46"/>
          <p:cNvSpPr>
            <a:spLocks noChangeArrowheads="1"/>
          </p:cNvSpPr>
          <p:nvPr/>
        </p:nvSpPr>
        <p:spPr bwMode="auto">
          <a:xfrm>
            <a:off x="8135938" y="5738813"/>
            <a:ext cx="150812" cy="150812"/>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19" name="Line 47"/>
          <p:cNvSpPr>
            <a:spLocks noChangeShapeType="1"/>
          </p:cNvSpPr>
          <p:nvPr/>
        </p:nvSpPr>
        <p:spPr bwMode="auto">
          <a:xfrm>
            <a:off x="2921000" y="4210050"/>
            <a:ext cx="1676400" cy="228600"/>
          </a:xfrm>
          <a:prstGeom prst="line">
            <a:avLst/>
          </a:prstGeom>
          <a:noFill/>
          <a:ln w="9525">
            <a:solidFill>
              <a:srgbClr val="000099"/>
            </a:solidFill>
            <a:round/>
            <a:headEnd/>
            <a:tailEnd/>
          </a:ln>
        </p:spPr>
        <p:txBody>
          <a:bodyPr wrap="none" anchor="ctr"/>
          <a:lstStyle/>
          <a:p>
            <a:endParaRPr lang="en-US"/>
          </a:p>
        </p:txBody>
      </p:sp>
      <p:sp>
        <p:nvSpPr>
          <p:cNvPr id="20520" name="Line 48"/>
          <p:cNvSpPr>
            <a:spLocks noChangeShapeType="1"/>
          </p:cNvSpPr>
          <p:nvPr/>
        </p:nvSpPr>
        <p:spPr bwMode="auto">
          <a:xfrm flipH="1" flipV="1">
            <a:off x="6629400" y="4800600"/>
            <a:ext cx="1600200" cy="314325"/>
          </a:xfrm>
          <a:prstGeom prst="line">
            <a:avLst/>
          </a:prstGeom>
          <a:noFill/>
          <a:ln w="9525">
            <a:solidFill>
              <a:srgbClr val="000099"/>
            </a:solidFill>
            <a:round/>
            <a:headEnd/>
            <a:tailEnd/>
          </a:ln>
        </p:spPr>
        <p:txBody>
          <a:bodyPr wrap="none" anchor="ctr"/>
          <a:lstStyle/>
          <a:p>
            <a:endParaRPr lang="en-US"/>
          </a:p>
        </p:txBody>
      </p:sp>
      <p:sp>
        <p:nvSpPr>
          <p:cNvPr id="20521" name="Oval 49"/>
          <p:cNvSpPr>
            <a:spLocks noChangeArrowheads="1"/>
          </p:cNvSpPr>
          <p:nvPr/>
        </p:nvSpPr>
        <p:spPr bwMode="auto">
          <a:xfrm>
            <a:off x="1612900" y="2809875"/>
            <a:ext cx="350838" cy="314325"/>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22" name="Line 50"/>
          <p:cNvSpPr>
            <a:spLocks noChangeShapeType="1"/>
          </p:cNvSpPr>
          <p:nvPr/>
        </p:nvSpPr>
        <p:spPr bwMode="auto">
          <a:xfrm flipH="1">
            <a:off x="1562100" y="4197350"/>
            <a:ext cx="249238" cy="0"/>
          </a:xfrm>
          <a:prstGeom prst="line">
            <a:avLst/>
          </a:prstGeom>
          <a:noFill/>
          <a:ln w="57150">
            <a:solidFill>
              <a:srgbClr val="000000"/>
            </a:solidFill>
            <a:round/>
            <a:headEnd/>
            <a:tailEnd/>
          </a:ln>
        </p:spPr>
        <p:txBody>
          <a:bodyPr wrap="none" anchor="ctr"/>
          <a:lstStyle/>
          <a:p>
            <a:endParaRPr lang="en-US"/>
          </a:p>
        </p:txBody>
      </p:sp>
      <p:sp>
        <p:nvSpPr>
          <p:cNvPr id="20523" name="Text Box 51"/>
          <p:cNvSpPr txBox="1">
            <a:spLocks noChangeArrowheads="1"/>
          </p:cNvSpPr>
          <p:nvPr/>
        </p:nvSpPr>
        <p:spPr bwMode="auto">
          <a:xfrm>
            <a:off x="804863" y="3968750"/>
            <a:ext cx="547687"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TIM</a:t>
            </a:r>
          </a:p>
        </p:txBody>
      </p:sp>
      <p:pic>
        <p:nvPicPr>
          <p:cNvPr id="20524" name="Picture 52" descr="logo_D Mace"/>
          <p:cNvPicPr>
            <a:picLocks noChangeAspect="1" noChangeArrowheads="1"/>
          </p:cNvPicPr>
          <p:nvPr/>
        </p:nvPicPr>
        <p:blipFill>
          <a:blip r:embed="rId2"/>
          <a:srcRect/>
          <a:stretch>
            <a:fillRect/>
          </a:stretch>
        </p:blipFill>
        <p:spPr bwMode="auto">
          <a:xfrm>
            <a:off x="6943725" y="3844925"/>
            <a:ext cx="1392238" cy="976313"/>
          </a:xfrm>
          <a:prstGeom prst="rect">
            <a:avLst/>
          </a:prstGeom>
          <a:noFill/>
          <a:ln w="9525">
            <a:noFill/>
            <a:miter lim="800000"/>
            <a:headEnd/>
            <a:tailEnd/>
          </a:ln>
        </p:spPr>
      </p:pic>
      <p:sp>
        <p:nvSpPr>
          <p:cNvPr id="20525" name="Line 53"/>
          <p:cNvSpPr>
            <a:spLocks noChangeShapeType="1"/>
          </p:cNvSpPr>
          <p:nvPr/>
        </p:nvSpPr>
        <p:spPr bwMode="auto">
          <a:xfrm flipH="1" flipV="1">
            <a:off x="4514850" y="4429125"/>
            <a:ext cx="2133600" cy="388938"/>
          </a:xfrm>
          <a:prstGeom prst="line">
            <a:avLst/>
          </a:prstGeom>
          <a:noFill/>
          <a:ln w="9525">
            <a:solidFill>
              <a:srgbClr val="000099"/>
            </a:solidFill>
            <a:round/>
            <a:headEnd/>
            <a:tailEnd/>
          </a:ln>
        </p:spPr>
        <p:txBody>
          <a:bodyPr wrap="none" anchor="ctr"/>
          <a:lstStyle/>
          <a:p>
            <a:endParaRPr lang="en-US"/>
          </a:p>
        </p:txBody>
      </p:sp>
      <p:pic>
        <p:nvPicPr>
          <p:cNvPr id="20526" name="Picture 54"/>
          <p:cNvPicPr>
            <a:picLocks noChangeAspect="1" noChangeArrowheads="1"/>
          </p:cNvPicPr>
          <p:nvPr/>
        </p:nvPicPr>
        <p:blipFill>
          <a:blip r:embed="rId3"/>
          <a:srcRect/>
          <a:stretch>
            <a:fillRect/>
          </a:stretch>
        </p:blipFill>
        <p:spPr bwMode="auto">
          <a:xfrm>
            <a:off x="5029200" y="3575050"/>
            <a:ext cx="1395413" cy="928688"/>
          </a:xfrm>
          <a:prstGeom prst="rect">
            <a:avLst/>
          </a:prstGeom>
          <a:noFill/>
          <a:ln w="9525" algn="ctr">
            <a:noFill/>
            <a:miter lim="800000"/>
            <a:headEnd/>
            <a:tailEnd/>
          </a:ln>
        </p:spPr>
      </p:pic>
      <p:sp>
        <p:nvSpPr>
          <p:cNvPr id="20527" name="Oval 55"/>
          <p:cNvSpPr>
            <a:spLocks noChangeArrowheads="1"/>
          </p:cNvSpPr>
          <p:nvPr/>
        </p:nvSpPr>
        <p:spPr bwMode="auto">
          <a:xfrm>
            <a:off x="4410075" y="4267200"/>
            <a:ext cx="350838"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pic>
        <p:nvPicPr>
          <p:cNvPr id="20528" name="Picture 56"/>
          <p:cNvPicPr>
            <a:picLocks noChangeAspect="1" noChangeArrowheads="1"/>
          </p:cNvPicPr>
          <p:nvPr/>
        </p:nvPicPr>
        <p:blipFill>
          <a:blip r:embed="rId4"/>
          <a:srcRect/>
          <a:stretch>
            <a:fillRect/>
          </a:stretch>
        </p:blipFill>
        <p:spPr bwMode="auto">
          <a:xfrm>
            <a:off x="2995613" y="3505200"/>
            <a:ext cx="1500187" cy="636588"/>
          </a:xfrm>
          <a:prstGeom prst="rect">
            <a:avLst/>
          </a:prstGeom>
          <a:noFill/>
          <a:ln w="9525">
            <a:noFill/>
            <a:miter lim="800000"/>
            <a:headEnd/>
            <a:tailEnd/>
          </a:ln>
        </p:spPr>
      </p:pic>
      <p:sp>
        <p:nvSpPr>
          <p:cNvPr id="20529" name="AutoShape 108"/>
          <p:cNvSpPr>
            <a:spLocks noChangeArrowheads="1"/>
          </p:cNvSpPr>
          <p:nvPr/>
        </p:nvSpPr>
        <p:spPr bwMode="auto">
          <a:xfrm rot="-5400000">
            <a:off x="1526381" y="3307557"/>
            <a:ext cx="522287" cy="304800"/>
          </a:xfrm>
          <a:prstGeom prst="leftArrow">
            <a:avLst>
              <a:gd name="adj1" fmla="val 50000"/>
              <a:gd name="adj2" fmla="val 42839"/>
            </a:avLst>
          </a:prstGeom>
          <a:gradFill rotWithShape="1">
            <a:gsLst>
              <a:gs pos="0">
                <a:srgbClr val="FF0000"/>
              </a:gs>
              <a:gs pos="100000">
                <a:srgbClr val="760000"/>
              </a:gs>
            </a:gsLst>
            <a:path path="rect">
              <a:fillToRect l="50000" t="50000" r="50000" b="50000"/>
            </a:path>
          </a:gra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298093" name="Oval 109"/>
          <p:cNvSpPr>
            <a:spLocks noChangeArrowheads="1"/>
          </p:cNvSpPr>
          <p:nvPr/>
        </p:nvSpPr>
        <p:spPr bwMode="auto">
          <a:xfrm>
            <a:off x="1565275" y="1946275"/>
            <a:ext cx="2266950" cy="882650"/>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chemeClr val="tx1"/>
            </a:solidFill>
            <a:round/>
            <a:headEnd/>
            <a:tailEnd/>
          </a:ln>
          <a:effectLst>
            <a:outerShdw dist="45791" dir="3378596" algn="ctr" rotWithShape="0">
              <a:schemeClr val="bg2">
                <a:alpha val="50000"/>
              </a:schemeClr>
            </a:outerShdw>
          </a:effectLst>
        </p:spPr>
        <p:txBody>
          <a:bodyPr lIns="45720" rIns="45720" anchor="ctr" anchorCtr="1"/>
          <a:lstStyle/>
          <a:p>
            <a:pPr algn="ctr" eaLnBrk="0" hangingPunct="0">
              <a:lnSpc>
                <a:spcPct val="90000"/>
              </a:lnSpc>
              <a:defRPr/>
            </a:pPr>
            <a:r>
              <a:rPr lang="en-US" sz="1400" i="1">
                <a:latin typeface="Arial" charset="0"/>
              </a:rPr>
              <a:t>Reduce device-to-substrate thermal resistance</a:t>
            </a:r>
          </a:p>
        </p:txBody>
      </p:sp>
      <p:sp>
        <p:nvSpPr>
          <p:cNvPr id="20531" name="Freeform 110"/>
          <p:cNvSpPr>
            <a:spLocks/>
          </p:cNvSpPr>
          <p:nvPr/>
        </p:nvSpPr>
        <p:spPr bwMode="auto">
          <a:xfrm rot="-5400000">
            <a:off x="2002632" y="5382419"/>
            <a:ext cx="153987" cy="682625"/>
          </a:xfrm>
          <a:custGeom>
            <a:avLst/>
            <a:gdLst>
              <a:gd name="T0" fmla="*/ 0 w 51"/>
              <a:gd name="T1" fmla="*/ 2147483647 h 233"/>
              <a:gd name="T2" fmla="*/ 0 w 51"/>
              <a:gd name="T3" fmla="*/ 2147483647 h 233"/>
              <a:gd name="T4" fmla="*/ 2147483647 w 51"/>
              <a:gd name="T5" fmla="*/ 2147483647 h 233"/>
              <a:gd name="T6" fmla="*/ 0 w 51"/>
              <a:gd name="T7" fmla="*/ 2147483647 h 233"/>
              <a:gd name="T8" fmla="*/ 2147483647 w 51"/>
              <a:gd name="T9" fmla="*/ 2147483647 h 233"/>
              <a:gd name="T10" fmla="*/ 0 w 51"/>
              <a:gd name="T11" fmla="*/ 2147483647 h 233"/>
              <a:gd name="T12" fmla="*/ 2147483647 w 51"/>
              <a:gd name="T13" fmla="*/ 2147483647 h 233"/>
              <a:gd name="T14" fmla="*/ 0 w 51"/>
              <a:gd name="T15" fmla="*/ 2147483647 h 233"/>
              <a:gd name="T16" fmla="*/ 2147483647 w 51"/>
              <a:gd name="T17" fmla="*/ 2147483647 h 233"/>
              <a:gd name="T18" fmla="*/ 0 w 51"/>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33"/>
              <a:gd name="T32" fmla="*/ 51 w 51"/>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33">
                <a:moveTo>
                  <a:pt x="0" y="232"/>
                </a:moveTo>
                <a:lnTo>
                  <a:pt x="0" y="232"/>
                </a:lnTo>
                <a:lnTo>
                  <a:pt x="50" y="204"/>
                </a:lnTo>
                <a:lnTo>
                  <a:pt x="0" y="177"/>
                </a:lnTo>
                <a:lnTo>
                  <a:pt x="50" y="149"/>
                </a:lnTo>
                <a:lnTo>
                  <a:pt x="0" y="116"/>
                </a:lnTo>
                <a:lnTo>
                  <a:pt x="50" y="89"/>
                </a:lnTo>
                <a:lnTo>
                  <a:pt x="0" y="61"/>
                </a:lnTo>
                <a:lnTo>
                  <a:pt x="50" y="27"/>
                </a:lnTo>
                <a:lnTo>
                  <a:pt x="0" y="0"/>
                </a:lnTo>
              </a:path>
            </a:pathLst>
          </a:custGeom>
          <a:noFill/>
          <a:ln w="28575" cap="rnd">
            <a:solidFill>
              <a:srgbClr val="008000"/>
            </a:solidFill>
            <a:round/>
            <a:headEnd/>
            <a:tailEnd/>
          </a:ln>
        </p:spPr>
        <p:txBody>
          <a:bodyPr/>
          <a:lstStyle/>
          <a:p>
            <a:pPr eaLnBrk="0" hangingPunct="0"/>
            <a:endParaRPr lang="en-US">
              <a:solidFill>
                <a:srgbClr val="000000"/>
              </a:solidFill>
            </a:endParaRPr>
          </a:p>
        </p:txBody>
      </p:sp>
      <p:sp>
        <p:nvSpPr>
          <p:cNvPr id="20532" name="Line 111"/>
          <p:cNvSpPr>
            <a:spLocks noChangeShapeType="1"/>
          </p:cNvSpPr>
          <p:nvPr/>
        </p:nvSpPr>
        <p:spPr bwMode="auto">
          <a:xfrm rot="5400000">
            <a:off x="1532732" y="5601494"/>
            <a:ext cx="0" cy="376237"/>
          </a:xfrm>
          <a:prstGeom prst="line">
            <a:avLst/>
          </a:prstGeom>
          <a:noFill/>
          <a:ln w="28575">
            <a:solidFill>
              <a:srgbClr val="008000"/>
            </a:solidFill>
            <a:round/>
            <a:headEnd/>
            <a:tailEnd/>
          </a:ln>
        </p:spPr>
        <p:txBody>
          <a:bodyPr wrap="none" anchor="ctr"/>
          <a:lstStyle/>
          <a:p>
            <a:endParaRPr lang="en-US"/>
          </a:p>
        </p:txBody>
      </p:sp>
      <p:sp>
        <p:nvSpPr>
          <p:cNvPr id="20533" name="Oval 112"/>
          <p:cNvSpPr>
            <a:spLocks noChangeArrowheads="1"/>
          </p:cNvSpPr>
          <p:nvPr/>
        </p:nvSpPr>
        <p:spPr bwMode="auto">
          <a:xfrm>
            <a:off x="1270000" y="5715000"/>
            <a:ext cx="150813" cy="150813"/>
          </a:xfrm>
          <a:prstGeom prst="ellipse">
            <a:avLst/>
          </a:prstGeom>
          <a:solidFill>
            <a:srgbClr val="A50021"/>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34" name="AutoShape 113"/>
          <p:cNvSpPr>
            <a:spLocks noChangeArrowheads="1"/>
          </p:cNvSpPr>
          <p:nvPr/>
        </p:nvSpPr>
        <p:spPr bwMode="auto">
          <a:xfrm>
            <a:off x="363538" y="5695950"/>
            <a:ext cx="966787" cy="325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50021"/>
          </a:solidFill>
          <a:ln w="9525" algn="ctr">
            <a:solidFill>
              <a:srgbClr val="000099"/>
            </a:solidFill>
            <a:miter lim="800000"/>
            <a:headEnd/>
            <a:tailEnd/>
          </a:ln>
        </p:spPr>
        <p:txBody>
          <a:bodyPr wrap="none" anchor="ctr"/>
          <a:lstStyle/>
          <a:p>
            <a:pPr eaLnBrk="0" hangingPunct="0"/>
            <a:endParaRPr lang="en-US">
              <a:solidFill>
                <a:srgbClr val="000000"/>
              </a:solidFill>
            </a:endParaRPr>
          </a:p>
        </p:txBody>
      </p:sp>
      <p:sp>
        <p:nvSpPr>
          <p:cNvPr id="20535" name="Text Box 114"/>
          <p:cNvSpPr txBox="1">
            <a:spLocks noChangeArrowheads="1"/>
          </p:cNvSpPr>
          <p:nvPr/>
        </p:nvSpPr>
        <p:spPr bwMode="auto">
          <a:xfrm>
            <a:off x="141288" y="6038850"/>
            <a:ext cx="641350" cy="274638"/>
          </a:xfrm>
          <a:prstGeom prst="rect">
            <a:avLst/>
          </a:prstGeom>
          <a:noFill/>
          <a:ln w="9525">
            <a:noFill/>
            <a:miter lim="800000"/>
            <a:headEnd/>
            <a:tailEnd/>
          </a:ln>
        </p:spPr>
        <p:txBody>
          <a:bodyPr wrap="none">
            <a:spAutoFit/>
          </a:bodyPr>
          <a:lstStyle/>
          <a:p>
            <a:pPr eaLnBrk="0" hangingPunct="0"/>
            <a:r>
              <a:rPr lang="en-US" sz="1200" i="1">
                <a:solidFill>
                  <a:srgbClr val="000000"/>
                </a:solidFill>
              </a:rPr>
              <a:t>Power</a:t>
            </a:r>
          </a:p>
        </p:txBody>
      </p:sp>
      <p:sp>
        <p:nvSpPr>
          <p:cNvPr id="20536" name="Oval 115"/>
          <p:cNvSpPr>
            <a:spLocks noChangeArrowheads="1"/>
          </p:cNvSpPr>
          <p:nvPr/>
        </p:nvSpPr>
        <p:spPr bwMode="auto">
          <a:xfrm>
            <a:off x="1611313" y="3762375"/>
            <a:ext cx="350837" cy="314325"/>
          </a:xfrm>
          <a:prstGeom prst="ellipse">
            <a:avLst/>
          </a:prstGeom>
          <a:solidFill>
            <a:srgbClr val="000099"/>
          </a:solidFill>
          <a:ln w="9525" algn="ctr">
            <a:solidFill>
              <a:schemeClr val="tx1"/>
            </a:solidFill>
            <a:round/>
            <a:headEnd/>
            <a:tailEnd/>
          </a:ln>
        </p:spPr>
        <p:txBody>
          <a:bodyPr wrap="none" anchor="ctr"/>
          <a:lstStyle/>
          <a:p>
            <a:pPr eaLnBrk="0" hangingPunct="0"/>
            <a:endParaRPr lang="en-US">
              <a:solidFill>
                <a:srgbClr val="000000"/>
              </a:solidFill>
            </a:endParaRPr>
          </a:p>
        </p:txBody>
      </p:sp>
      <p:sp>
        <p:nvSpPr>
          <p:cNvPr id="20537" name="Text Box 116"/>
          <p:cNvSpPr txBox="1">
            <a:spLocks noChangeArrowheads="1"/>
          </p:cNvSpPr>
          <p:nvPr/>
        </p:nvSpPr>
        <p:spPr bwMode="auto">
          <a:xfrm>
            <a:off x="563563" y="3565525"/>
            <a:ext cx="987425"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T</a:t>
            </a:r>
            <a:r>
              <a:rPr lang="en-US" sz="1600" baseline="-25000">
                <a:solidFill>
                  <a:srgbClr val="A50021"/>
                </a:solidFill>
              </a:rPr>
              <a:t>THREADS</a:t>
            </a:r>
          </a:p>
        </p:txBody>
      </p:sp>
      <p:sp>
        <p:nvSpPr>
          <p:cNvPr id="20538" name="Text Box 117"/>
          <p:cNvSpPr txBox="1">
            <a:spLocks noChangeArrowheads="1"/>
          </p:cNvSpPr>
          <p:nvPr/>
        </p:nvSpPr>
        <p:spPr bwMode="auto">
          <a:xfrm>
            <a:off x="1811338" y="5848350"/>
            <a:ext cx="531812" cy="336550"/>
          </a:xfrm>
          <a:prstGeom prst="rect">
            <a:avLst/>
          </a:prstGeom>
          <a:noFill/>
          <a:ln w="9525" algn="ctr">
            <a:noFill/>
            <a:miter lim="800000"/>
            <a:headEnd/>
            <a:tailEnd/>
          </a:ln>
        </p:spPr>
        <p:txBody>
          <a:bodyPr wrap="none">
            <a:spAutoFit/>
          </a:bodyPr>
          <a:lstStyle/>
          <a:p>
            <a:pPr algn="ctr" eaLnBrk="0" hangingPunct="0"/>
            <a:r>
              <a:rPr lang="en-US" sz="1600">
                <a:solidFill>
                  <a:srgbClr val="A50021"/>
                </a:solidFill>
              </a:rPr>
              <a:t>R</a:t>
            </a:r>
            <a:r>
              <a:rPr lang="en-US" sz="1600" baseline="-25000">
                <a:solidFill>
                  <a:srgbClr val="A50021"/>
                </a:solidFill>
              </a:rPr>
              <a:t>epi</a:t>
            </a:r>
          </a:p>
        </p:txBody>
      </p:sp>
      <p:sp>
        <p:nvSpPr>
          <p:cNvPr id="20539" name="AutoShape 118"/>
          <p:cNvSpPr>
            <a:spLocks/>
          </p:cNvSpPr>
          <p:nvPr/>
        </p:nvSpPr>
        <p:spPr bwMode="auto">
          <a:xfrm rot="-4764503">
            <a:off x="6415882" y="1239044"/>
            <a:ext cx="306387" cy="4378325"/>
          </a:xfrm>
          <a:prstGeom prst="rightBrace">
            <a:avLst>
              <a:gd name="adj1" fmla="val 119085"/>
              <a:gd name="adj2" fmla="val 50000"/>
            </a:avLst>
          </a:prstGeom>
          <a:noFill/>
          <a:ln w="9525">
            <a:solidFill>
              <a:schemeClr val="tx1"/>
            </a:solidFill>
            <a:round/>
            <a:headEnd/>
            <a:tailEnd/>
          </a:ln>
        </p:spPr>
        <p:txBody>
          <a:bodyPr wrap="none" anchor="ctr"/>
          <a:lstStyle/>
          <a:p>
            <a:pPr eaLnBrk="0" hangingPunct="0"/>
            <a:endParaRPr lang="en-US">
              <a:solidFill>
                <a:srgbClr val="000000"/>
              </a:solidFill>
            </a:endParaRPr>
          </a:p>
        </p:txBody>
      </p:sp>
      <p:sp>
        <p:nvSpPr>
          <p:cNvPr id="20540" name="Text Box 119"/>
          <p:cNvSpPr txBox="1">
            <a:spLocks noChangeArrowheads="1"/>
          </p:cNvSpPr>
          <p:nvPr/>
        </p:nvSpPr>
        <p:spPr bwMode="auto">
          <a:xfrm rot="216155">
            <a:off x="4711700" y="2946400"/>
            <a:ext cx="2147888" cy="304800"/>
          </a:xfrm>
          <a:prstGeom prst="rect">
            <a:avLst/>
          </a:prstGeom>
          <a:noFill/>
          <a:ln w="9525">
            <a:noFill/>
            <a:miter lim="800000"/>
            <a:headEnd/>
            <a:tailEnd/>
          </a:ln>
        </p:spPr>
        <p:txBody>
          <a:bodyPr wrap="none">
            <a:spAutoFit/>
          </a:bodyPr>
          <a:lstStyle/>
          <a:p>
            <a:pPr algn="ctr" eaLnBrk="0" hangingPunct="0"/>
            <a:r>
              <a:rPr lang="en-US" sz="1400">
                <a:solidFill>
                  <a:srgbClr val="000000"/>
                </a:solidFill>
              </a:rPr>
              <a:t>Current MTO Programs</a:t>
            </a:r>
          </a:p>
        </p:txBody>
      </p:sp>
      <p:sp>
        <p:nvSpPr>
          <p:cNvPr id="20541" name="Text Box 120"/>
          <p:cNvSpPr txBox="1">
            <a:spLocks noChangeArrowheads="1"/>
          </p:cNvSpPr>
          <p:nvPr/>
        </p:nvSpPr>
        <p:spPr bwMode="auto">
          <a:xfrm>
            <a:off x="1573213" y="1493838"/>
            <a:ext cx="1407758" cy="369332"/>
          </a:xfrm>
          <a:prstGeom prst="rect">
            <a:avLst/>
          </a:prstGeom>
          <a:noFill/>
          <a:ln w="9525">
            <a:noFill/>
            <a:miter lim="800000"/>
            <a:headEnd/>
            <a:tailEnd/>
          </a:ln>
        </p:spPr>
        <p:txBody>
          <a:bodyPr wrap="none">
            <a:spAutoFit/>
          </a:bodyPr>
          <a:lstStyle/>
          <a:p>
            <a:pPr algn="ctr" eaLnBrk="0" hangingPunct="0"/>
            <a:r>
              <a:rPr lang="en-US" i="1" dirty="0" smtClean="0">
                <a:solidFill>
                  <a:srgbClr val="000000"/>
                </a:solidFill>
              </a:rPr>
              <a:t>“THREADs”</a:t>
            </a:r>
            <a:endParaRPr lang="en-US" i="1" dirty="0">
              <a:solidFill>
                <a:srgbClr val="000000"/>
              </a:solidFill>
            </a:endParaRPr>
          </a:p>
        </p:txBody>
      </p:sp>
      <p:sp>
        <p:nvSpPr>
          <p:cNvPr id="118" name="Rectangle 5"/>
          <p:cNvSpPr>
            <a:spLocks noGrp="1" noChangeArrowheads="1"/>
          </p:cNvSpPr>
          <p:nvPr>
            <p:ph type="title" idx="4294967295"/>
          </p:nvPr>
        </p:nvSpPr>
        <p:spPr>
          <a:xfrm>
            <a:off x="969963" y="214313"/>
            <a:ext cx="7072312" cy="519112"/>
          </a:xfrm>
        </p:spPr>
        <p:txBody>
          <a:bodyPr/>
          <a:lstStyle/>
          <a:p>
            <a:pPr eaLnBrk="1" hangingPunct="1">
              <a:defRPr/>
            </a:pPr>
            <a:r>
              <a:rPr lang="en-US" sz="2400" dirty="0" smtClean="0"/>
              <a:t>Technologies for Heat Removal from Electronics at the Device Scale (THREADS)</a:t>
            </a:r>
          </a:p>
        </p:txBody>
      </p:sp>
      <p:pic>
        <p:nvPicPr>
          <p:cNvPr id="20543" name="Picture 23" descr="rosker"/>
          <p:cNvPicPr>
            <a:picLocks noChangeAspect="1" noChangeArrowheads="1"/>
          </p:cNvPicPr>
          <p:nvPr/>
        </p:nvPicPr>
        <p:blipFill>
          <a:blip r:embed="rId5"/>
          <a:srcRect b="10809"/>
          <a:stretch>
            <a:fillRect/>
          </a:stretch>
        </p:blipFill>
        <p:spPr bwMode="auto">
          <a:xfrm>
            <a:off x="8001000" y="0"/>
            <a:ext cx="925513" cy="944563"/>
          </a:xfrm>
          <a:prstGeom prst="rect">
            <a:avLst/>
          </a:prstGeom>
          <a:noFill/>
          <a:ln w="9525">
            <a:noFill/>
            <a:miter lim="800000"/>
            <a:headEnd/>
            <a:tailEnd/>
          </a:ln>
        </p:spPr>
      </p:pic>
      <p:sp>
        <p:nvSpPr>
          <p:cNvPr id="20544" name="AutoShape 118"/>
          <p:cNvSpPr>
            <a:spLocks/>
          </p:cNvSpPr>
          <p:nvPr/>
        </p:nvSpPr>
        <p:spPr bwMode="auto">
          <a:xfrm rot="-5134481">
            <a:off x="5576094" y="754857"/>
            <a:ext cx="384175" cy="5405437"/>
          </a:xfrm>
          <a:prstGeom prst="rightBrace">
            <a:avLst>
              <a:gd name="adj1" fmla="val 117252"/>
              <a:gd name="adj2" fmla="val 50000"/>
            </a:avLst>
          </a:prstGeom>
          <a:noFill/>
          <a:ln w="28575">
            <a:solidFill>
              <a:srgbClr val="000000"/>
            </a:solidFill>
            <a:round/>
            <a:headEnd/>
            <a:tailEnd/>
          </a:ln>
        </p:spPr>
        <p:txBody>
          <a:bodyPr wrap="none" anchor="ctr"/>
          <a:lstStyle/>
          <a:p>
            <a:endParaRPr lang="en-US"/>
          </a:p>
        </p:txBody>
      </p:sp>
      <p:grpSp>
        <p:nvGrpSpPr>
          <p:cNvPr id="20545" name="Group 58"/>
          <p:cNvGrpSpPr>
            <a:grpSpLocks/>
          </p:cNvGrpSpPr>
          <p:nvPr/>
        </p:nvGrpSpPr>
        <p:grpSpPr bwMode="auto">
          <a:xfrm>
            <a:off x="4457700" y="1187450"/>
            <a:ext cx="4548188" cy="1338263"/>
            <a:chOff x="2560" y="1000"/>
            <a:chExt cx="2865" cy="843"/>
          </a:xfrm>
        </p:grpSpPr>
        <p:sp>
          <p:nvSpPr>
            <p:cNvPr id="20546" name="AutoShape 59"/>
            <p:cNvSpPr>
              <a:spLocks noChangeArrowheads="1"/>
            </p:cNvSpPr>
            <p:nvPr/>
          </p:nvSpPr>
          <p:spPr bwMode="auto">
            <a:xfrm>
              <a:off x="3204" y="1094"/>
              <a:ext cx="1659" cy="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31 w 21600"/>
                <a:gd name="T13" fmla="*/ 1878 h 21600"/>
                <a:gd name="T14" fmla="*/ 19569 w 21600"/>
                <a:gd name="T15" fmla="*/ 19722 h 21600"/>
              </a:gdLst>
              <a:ahLst/>
              <a:cxnLst>
                <a:cxn ang="T8">
                  <a:pos x="T0" y="T1"/>
                </a:cxn>
                <a:cxn ang="T9">
                  <a:pos x="T2" y="T3"/>
                </a:cxn>
                <a:cxn ang="T10">
                  <a:pos x="T4" y="T5"/>
                </a:cxn>
                <a:cxn ang="T11">
                  <a:pos x="T6" y="T7"/>
                </a:cxn>
              </a:cxnLst>
              <a:rect l="T12" t="T13" r="T14" b="T15"/>
              <a:pathLst>
                <a:path w="21600" h="21600">
                  <a:moveTo>
                    <a:pt x="0" y="0"/>
                  </a:moveTo>
                  <a:lnTo>
                    <a:pt x="466" y="21600"/>
                  </a:lnTo>
                  <a:lnTo>
                    <a:pt x="21134" y="21600"/>
                  </a:lnTo>
                  <a:lnTo>
                    <a:pt x="21600" y="0"/>
                  </a:lnTo>
                  <a:close/>
                </a:path>
              </a:pathLst>
            </a:custGeom>
            <a:solidFill>
              <a:srgbClr val="808000"/>
            </a:soli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20547" name="Rectangle 60"/>
            <p:cNvSpPr>
              <a:spLocks noChangeArrowheads="1"/>
            </p:cNvSpPr>
            <p:nvPr/>
          </p:nvSpPr>
          <p:spPr bwMode="auto">
            <a:xfrm flipV="1">
              <a:off x="2774" y="1000"/>
              <a:ext cx="2508" cy="94"/>
            </a:xfrm>
            <a:prstGeom prst="rect">
              <a:avLst/>
            </a:prstGeom>
            <a:gradFill rotWithShape="1">
              <a:gsLst>
                <a:gs pos="0">
                  <a:srgbClr val="0000FF"/>
                </a:gs>
                <a:gs pos="100000">
                  <a:srgbClr val="000076"/>
                </a:gs>
              </a:gsLst>
              <a:lin ang="2700000" scaled="1"/>
            </a:gra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20548" name="Oval 61"/>
            <p:cNvSpPr>
              <a:spLocks noChangeAspect="1" noChangeArrowheads="1"/>
            </p:cNvSpPr>
            <p:nvPr/>
          </p:nvSpPr>
          <p:spPr bwMode="auto">
            <a:xfrm>
              <a:off x="3248"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49" name="Oval 62"/>
            <p:cNvSpPr>
              <a:spLocks noChangeAspect="1" noChangeArrowheads="1"/>
            </p:cNvSpPr>
            <p:nvPr/>
          </p:nvSpPr>
          <p:spPr bwMode="auto">
            <a:xfrm>
              <a:off x="3325"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0" name="Oval 63"/>
            <p:cNvSpPr>
              <a:spLocks noChangeAspect="1" noChangeArrowheads="1"/>
            </p:cNvSpPr>
            <p:nvPr/>
          </p:nvSpPr>
          <p:spPr bwMode="auto">
            <a:xfrm>
              <a:off x="3400"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1" name="Oval 64"/>
            <p:cNvSpPr>
              <a:spLocks noChangeAspect="1" noChangeArrowheads="1"/>
            </p:cNvSpPr>
            <p:nvPr/>
          </p:nvSpPr>
          <p:spPr bwMode="auto">
            <a:xfrm>
              <a:off x="3477"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2" name="Oval 65"/>
            <p:cNvSpPr>
              <a:spLocks noChangeAspect="1" noChangeArrowheads="1"/>
            </p:cNvSpPr>
            <p:nvPr/>
          </p:nvSpPr>
          <p:spPr bwMode="auto">
            <a:xfrm>
              <a:off x="3547"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3" name="Oval 66"/>
            <p:cNvSpPr>
              <a:spLocks noChangeAspect="1" noChangeArrowheads="1"/>
            </p:cNvSpPr>
            <p:nvPr/>
          </p:nvSpPr>
          <p:spPr bwMode="auto">
            <a:xfrm>
              <a:off x="3624"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4" name="Oval 67"/>
            <p:cNvSpPr>
              <a:spLocks noChangeAspect="1" noChangeArrowheads="1"/>
            </p:cNvSpPr>
            <p:nvPr/>
          </p:nvSpPr>
          <p:spPr bwMode="auto">
            <a:xfrm>
              <a:off x="3698"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5" name="Oval 68"/>
            <p:cNvSpPr>
              <a:spLocks noChangeAspect="1" noChangeArrowheads="1"/>
            </p:cNvSpPr>
            <p:nvPr/>
          </p:nvSpPr>
          <p:spPr bwMode="auto">
            <a:xfrm>
              <a:off x="3775"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6" name="Oval 69"/>
            <p:cNvSpPr>
              <a:spLocks noChangeAspect="1" noChangeArrowheads="1"/>
            </p:cNvSpPr>
            <p:nvPr/>
          </p:nvSpPr>
          <p:spPr bwMode="auto">
            <a:xfrm>
              <a:off x="3853"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7" name="Oval 70"/>
            <p:cNvSpPr>
              <a:spLocks noChangeAspect="1" noChangeArrowheads="1"/>
            </p:cNvSpPr>
            <p:nvPr/>
          </p:nvSpPr>
          <p:spPr bwMode="auto">
            <a:xfrm>
              <a:off x="3930"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8" name="Oval 71"/>
            <p:cNvSpPr>
              <a:spLocks noChangeAspect="1" noChangeArrowheads="1"/>
            </p:cNvSpPr>
            <p:nvPr/>
          </p:nvSpPr>
          <p:spPr bwMode="auto">
            <a:xfrm>
              <a:off x="4005"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59" name="Oval 72"/>
            <p:cNvSpPr>
              <a:spLocks noChangeAspect="1" noChangeArrowheads="1"/>
            </p:cNvSpPr>
            <p:nvPr/>
          </p:nvSpPr>
          <p:spPr bwMode="auto">
            <a:xfrm>
              <a:off x="4082"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0" name="Oval 73"/>
            <p:cNvSpPr>
              <a:spLocks noChangeAspect="1" noChangeArrowheads="1"/>
            </p:cNvSpPr>
            <p:nvPr/>
          </p:nvSpPr>
          <p:spPr bwMode="auto">
            <a:xfrm>
              <a:off x="4152"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1" name="Oval 74"/>
            <p:cNvSpPr>
              <a:spLocks noChangeAspect="1" noChangeArrowheads="1"/>
            </p:cNvSpPr>
            <p:nvPr/>
          </p:nvSpPr>
          <p:spPr bwMode="auto">
            <a:xfrm>
              <a:off x="4229"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2" name="Oval 75"/>
            <p:cNvSpPr>
              <a:spLocks noChangeAspect="1" noChangeArrowheads="1"/>
            </p:cNvSpPr>
            <p:nvPr/>
          </p:nvSpPr>
          <p:spPr bwMode="auto">
            <a:xfrm>
              <a:off x="4304"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3" name="Oval 76"/>
            <p:cNvSpPr>
              <a:spLocks noChangeAspect="1" noChangeArrowheads="1"/>
            </p:cNvSpPr>
            <p:nvPr/>
          </p:nvSpPr>
          <p:spPr bwMode="auto">
            <a:xfrm>
              <a:off x="4381"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4" name="Oval 77"/>
            <p:cNvSpPr>
              <a:spLocks noChangeAspect="1" noChangeArrowheads="1"/>
            </p:cNvSpPr>
            <p:nvPr/>
          </p:nvSpPr>
          <p:spPr bwMode="auto">
            <a:xfrm>
              <a:off x="4465" y="1097"/>
              <a:ext cx="39"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5" name="Oval 78"/>
            <p:cNvSpPr>
              <a:spLocks noChangeAspect="1" noChangeArrowheads="1"/>
            </p:cNvSpPr>
            <p:nvPr/>
          </p:nvSpPr>
          <p:spPr bwMode="auto">
            <a:xfrm>
              <a:off x="4541"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6" name="Oval 79"/>
            <p:cNvSpPr>
              <a:spLocks noChangeAspect="1" noChangeArrowheads="1"/>
            </p:cNvSpPr>
            <p:nvPr/>
          </p:nvSpPr>
          <p:spPr bwMode="auto">
            <a:xfrm>
              <a:off x="4616"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7" name="Oval 80"/>
            <p:cNvSpPr>
              <a:spLocks noChangeAspect="1" noChangeArrowheads="1"/>
            </p:cNvSpPr>
            <p:nvPr/>
          </p:nvSpPr>
          <p:spPr bwMode="auto">
            <a:xfrm>
              <a:off x="4693"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8" name="Oval 81"/>
            <p:cNvSpPr>
              <a:spLocks noChangeAspect="1" noChangeArrowheads="1"/>
            </p:cNvSpPr>
            <p:nvPr/>
          </p:nvSpPr>
          <p:spPr bwMode="auto">
            <a:xfrm>
              <a:off x="4763" y="1097"/>
              <a:ext cx="40" cy="47"/>
            </a:xfrm>
            <a:prstGeom prst="ellipse">
              <a:avLst/>
            </a:prstGeom>
            <a:solidFill>
              <a:srgbClr val="969696"/>
            </a:solidFill>
            <a:ln w="12700" cap="sq">
              <a:solidFill>
                <a:schemeClr val="tx1"/>
              </a:solidFill>
              <a:round/>
              <a:headEnd type="none" w="sm" len="sm"/>
              <a:tailEnd type="none" w="sm" len="sm"/>
            </a:ln>
          </p:spPr>
          <p:txBody>
            <a:bodyPr wrap="none" anchor="ctr"/>
            <a:lstStyle/>
            <a:p>
              <a:pPr eaLnBrk="0" hangingPunct="0"/>
              <a:endParaRPr lang="en-US">
                <a:solidFill>
                  <a:srgbClr val="000000"/>
                </a:solidFill>
              </a:endParaRPr>
            </a:p>
          </p:txBody>
        </p:sp>
        <p:sp>
          <p:nvSpPr>
            <p:cNvPr id="20569" name="Rectangle 82"/>
            <p:cNvSpPr>
              <a:spLocks noChangeArrowheads="1"/>
            </p:cNvSpPr>
            <p:nvPr/>
          </p:nvSpPr>
          <p:spPr bwMode="auto">
            <a:xfrm flipV="1">
              <a:off x="3255" y="1140"/>
              <a:ext cx="1561" cy="81"/>
            </a:xfrm>
            <a:prstGeom prst="rect">
              <a:avLst/>
            </a:prstGeom>
            <a:gradFill rotWithShape="1">
              <a:gsLst>
                <a:gs pos="0">
                  <a:srgbClr val="9900FF"/>
                </a:gs>
                <a:gs pos="100000">
                  <a:srgbClr val="470076"/>
                </a:gs>
              </a:gsLst>
              <a:lin ang="2700000" scaled="1"/>
            </a:gradFill>
            <a:ln w="12700" cap="sq">
              <a:solidFill>
                <a:schemeClr val="tx1"/>
              </a:solidFill>
              <a:miter lim="800000"/>
              <a:headEnd type="none" w="sm" len="sm"/>
              <a:tailEnd type="none" w="sm" len="sm"/>
            </a:ln>
          </p:spPr>
          <p:txBody>
            <a:bodyPr wrap="none" anchor="ctr"/>
            <a:lstStyle/>
            <a:p>
              <a:pPr eaLnBrk="0" hangingPunct="0"/>
              <a:endParaRPr lang="en-US">
                <a:solidFill>
                  <a:srgbClr val="000000"/>
                </a:solidFill>
              </a:endParaRPr>
            </a:p>
          </p:txBody>
        </p:sp>
        <p:sp>
          <p:nvSpPr>
            <p:cNvPr id="20570" name="Freeform 83"/>
            <p:cNvSpPr>
              <a:spLocks/>
            </p:cNvSpPr>
            <p:nvPr/>
          </p:nvSpPr>
          <p:spPr bwMode="auto">
            <a:xfrm flipV="1">
              <a:off x="3009" y="1094"/>
              <a:ext cx="2052" cy="353"/>
            </a:xfrm>
            <a:custGeom>
              <a:avLst/>
              <a:gdLst>
                <a:gd name="T0" fmla="*/ 0 w 3408"/>
                <a:gd name="T1" fmla="*/ 63 h 498"/>
                <a:gd name="T2" fmla="*/ 0 w 3408"/>
                <a:gd name="T3" fmla="*/ 0 h 498"/>
                <a:gd name="T4" fmla="*/ 163 w 3408"/>
                <a:gd name="T5" fmla="*/ 0 h 498"/>
                <a:gd name="T6" fmla="*/ 163 w 3408"/>
                <a:gd name="T7" fmla="*/ 63 h 498"/>
                <a:gd name="T8" fmla="*/ 153 w 3408"/>
                <a:gd name="T9" fmla="*/ 63 h 498"/>
                <a:gd name="T10" fmla="*/ 153 w 3408"/>
                <a:gd name="T11" fmla="*/ 40 h 498"/>
                <a:gd name="T12" fmla="*/ 8 w 3408"/>
                <a:gd name="T13" fmla="*/ 40 h 498"/>
                <a:gd name="T14" fmla="*/ 8 w 3408"/>
                <a:gd name="T15" fmla="*/ 63 h 498"/>
                <a:gd name="T16" fmla="*/ 0 60000 65536"/>
                <a:gd name="T17" fmla="*/ 0 60000 65536"/>
                <a:gd name="T18" fmla="*/ 0 60000 65536"/>
                <a:gd name="T19" fmla="*/ 0 60000 65536"/>
                <a:gd name="T20" fmla="*/ 0 60000 65536"/>
                <a:gd name="T21" fmla="*/ 0 60000 65536"/>
                <a:gd name="T22" fmla="*/ 0 60000 65536"/>
                <a:gd name="T23" fmla="*/ 0 60000 65536"/>
                <a:gd name="T24" fmla="*/ 0 w 3408"/>
                <a:gd name="T25" fmla="*/ 0 h 498"/>
                <a:gd name="T26" fmla="*/ 3408 w 3408"/>
                <a:gd name="T27" fmla="*/ 498 h 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8" h="498">
                  <a:moveTo>
                    <a:pt x="0" y="498"/>
                  </a:moveTo>
                  <a:lnTo>
                    <a:pt x="0" y="0"/>
                  </a:lnTo>
                  <a:lnTo>
                    <a:pt x="3408" y="0"/>
                  </a:lnTo>
                  <a:lnTo>
                    <a:pt x="3408" y="498"/>
                  </a:lnTo>
                  <a:lnTo>
                    <a:pt x="3210" y="498"/>
                  </a:lnTo>
                  <a:lnTo>
                    <a:pt x="3210" y="318"/>
                  </a:lnTo>
                  <a:lnTo>
                    <a:pt x="174" y="318"/>
                  </a:lnTo>
                  <a:lnTo>
                    <a:pt x="174" y="498"/>
                  </a:lnTo>
                </a:path>
              </a:pathLst>
            </a:custGeom>
            <a:gradFill rotWithShape="1">
              <a:gsLst>
                <a:gs pos="0">
                  <a:srgbClr val="FF9933"/>
                </a:gs>
                <a:gs pos="100000">
                  <a:srgbClr val="764718"/>
                </a:gs>
              </a:gsLst>
              <a:lin ang="2700000" scaled="1"/>
            </a:gradFill>
            <a:ln w="12700" cap="sq">
              <a:solidFill>
                <a:schemeClr val="tx1"/>
              </a:solidFill>
              <a:round/>
              <a:headEnd type="none" w="sm" len="sm"/>
              <a:tailEnd type="none" w="sm" len="sm"/>
            </a:ln>
          </p:spPr>
          <p:txBody>
            <a:bodyPr/>
            <a:lstStyle/>
            <a:p>
              <a:pPr eaLnBrk="0" hangingPunct="0"/>
              <a:endParaRPr lang="en-US">
                <a:solidFill>
                  <a:srgbClr val="000000"/>
                </a:solidFill>
              </a:endParaRPr>
            </a:p>
          </p:txBody>
        </p:sp>
        <p:sp>
          <p:nvSpPr>
            <p:cNvPr id="20571" name="Text Box 84"/>
            <p:cNvSpPr txBox="1">
              <a:spLocks noChangeArrowheads="1"/>
            </p:cNvSpPr>
            <p:nvPr/>
          </p:nvSpPr>
          <p:spPr bwMode="auto">
            <a:xfrm>
              <a:off x="3583" y="1229"/>
              <a:ext cx="848" cy="192"/>
            </a:xfrm>
            <a:prstGeom prst="rect">
              <a:avLst/>
            </a:prstGeom>
            <a:noFill/>
            <a:ln w="12700">
              <a:noFill/>
              <a:miter lim="800000"/>
              <a:headEnd/>
              <a:tailEnd/>
            </a:ln>
          </p:spPr>
          <p:txBody>
            <a:bodyPr wrap="none">
              <a:spAutoFit/>
            </a:bodyPr>
            <a:lstStyle/>
            <a:p>
              <a:pPr algn="r" eaLnBrk="0" hangingPunct="0"/>
              <a:r>
                <a:rPr lang="en-US" sz="1400"/>
                <a:t>heat spreader</a:t>
              </a:r>
              <a:endParaRPr lang="en-US" sz="3200"/>
            </a:p>
          </p:txBody>
        </p:sp>
        <p:sp>
          <p:nvSpPr>
            <p:cNvPr id="20572" name="Text Box 85"/>
            <p:cNvSpPr txBox="1">
              <a:spLocks noChangeArrowheads="1"/>
            </p:cNvSpPr>
            <p:nvPr/>
          </p:nvSpPr>
          <p:spPr bwMode="auto">
            <a:xfrm>
              <a:off x="2579" y="1033"/>
              <a:ext cx="277" cy="192"/>
            </a:xfrm>
            <a:prstGeom prst="rect">
              <a:avLst/>
            </a:prstGeom>
            <a:noFill/>
            <a:ln w="12700">
              <a:noFill/>
              <a:miter lim="800000"/>
              <a:headEnd/>
              <a:tailEnd/>
            </a:ln>
          </p:spPr>
          <p:txBody>
            <a:bodyPr wrap="none">
              <a:spAutoFit/>
            </a:bodyPr>
            <a:lstStyle/>
            <a:p>
              <a:pPr algn="r" eaLnBrk="0" hangingPunct="0"/>
              <a:r>
                <a:rPr lang="en-US" sz="1400">
                  <a:solidFill>
                    <a:srgbClr val="660066"/>
                  </a:solidFill>
                </a:rPr>
                <a:t>epi</a:t>
              </a:r>
              <a:endParaRPr lang="en-US" sz="3200">
                <a:solidFill>
                  <a:srgbClr val="660066"/>
                </a:solidFill>
              </a:endParaRPr>
            </a:p>
          </p:txBody>
        </p:sp>
        <p:sp>
          <p:nvSpPr>
            <p:cNvPr id="56406" name="Rectangle 86"/>
            <p:cNvSpPr>
              <a:spLocks noChangeArrowheads="1"/>
            </p:cNvSpPr>
            <p:nvPr/>
          </p:nvSpPr>
          <p:spPr bwMode="auto">
            <a:xfrm>
              <a:off x="2585" y="1445"/>
              <a:ext cx="2840" cy="176"/>
            </a:xfrm>
            <a:prstGeom prst="rect">
              <a:avLst/>
            </a:prstGeom>
            <a:gradFill rotWithShape="1">
              <a:gsLst>
                <a:gs pos="0">
                  <a:schemeClr val="accent1"/>
                </a:gs>
                <a:gs pos="100000">
                  <a:schemeClr val="accent1">
                    <a:gamma/>
                    <a:shade val="46275"/>
                    <a:invGamma/>
                  </a:schemeClr>
                </a:gs>
              </a:gsLst>
              <a:lin ang="2700000" scaled="1"/>
            </a:gradFill>
            <a:ln w="12700">
              <a:noFill/>
              <a:miter lim="800000"/>
              <a:headEnd/>
              <a:tailEnd/>
            </a:ln>
            <a:effectLst/>
          </p:spPr>
          <p:txBody>
            <a:bodyPr wrap="none" anchor="ctr"/>
            <a:lstStyle/>
            <a:p>
              <a:pPr eaLnBrk="0" hangingPunct="0">
                <a:defRPr/>
              </a:pPr>
              <a:endParaRPr lang="en-US">
                <a:solidFill>
                  <a:srgbClr val="000000"/>
                </a:solidFill>
                <a:latin typeface="Arial" charset="0"/>
              </a:endParaRPr>
            </a:p>
          </p:txBody>
        </p:sp>
        <p:grpSp>
          <p:nvGrpSpPr>
            <p:cNvPr id="20574" name="Group 87"/>
            <p:cNvGrpSpPr>
              <a:grpSpLocks/>
            </p:cNvGrpSpPr>
            <p:nvPr/>
          </p:nvGrpSpPr>
          <p:grpSpPr bwMode="auto">
            <a:xfrm>
              <a:off x="2585" y="1621"/>
              <a:ext cx="2840" cy="222"/>
              <a:chOff x="2585" y="1621"/>
              <a:chExt cx="2840" cy="372"/>
            </a:xfrm>
          </p:grpSpPr>
          <p:sp>
            <p:nvSpPr>
              <p:cNvPr id="20580" name="Rectangle 88"/>
              <p:cNvSpPr>
                <a:spLocks noChangeArrowheads="1"/>
              </p:cNvSpPr>
              <p:nvPr/>
            </p:nvSpPr>
            <p:spPr bwMode="auto">
              <a:xfrm flipH="1">
                <a:off x="3307"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1" name="Rectangle 89"/>
              <p:cNvSpPr>
                <a:spLocks noChangeArrowheads="1"/>
              </p:cNvSpPr>
              <p:nvPr/>
            </p:nvSpPr>
            <p:spPr bwMode="auto">
              <a:xfrm flipH="1">
                <a:off x="3482"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2" name="Rectangle 90"/>
              <p:cNvSpPr>
                <a:spLocks noChangeArrowheads="1"/>
              </p:cNvSpPr>
              <p:nvPr/>
            </p:nvSpPr>
            <p:spPr bwMode="auto">
              <a:xfrm flipH="1">
                <a:off x="3671"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3" name="Rectangle 91"/>
              <p:cNvSpPr>
                <a:spLocks noChangeArrowheads="1"/>
              </p:cNvSpPr>
              <p:nvPr/>
            </p:nvSpPr>
            <p:spPr bwMode="auto">
              <a:xfrm flipH="1">
                <a:off x="3846"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4" name="Rectangle 92"/>
              <p:cNvSpPr>
                <a:spLocks noChangeArrowheads="1"/>
              </p:cNvSpPr>
              <p:nvPr/>
            </p:nvSpPr>
            <p:spPr bwMode="auto">
              <a:xfrm flipH="1">
                <a:off x="4035"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5" name="Rectangle 93"/>
              <p:cNvSpPr>
                <a:spLocks noChangeArrowheads="1"/>
              </p:cNvSpPr>
              <p:nvPr/>
            </p:nvSpPr>
            <p:spPr bwMode="auto">
              <a:xfrm flipH="1">
                <a:off x="4224"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6" name="Rectangle 94"/>
              <p:cNvSpPr>
                <a:spLocks noChangeArrowheads="1"/>
              </p:cNvSpPr>
              <p:nvPr/>
            </p:nvSpPr>
            <p:spPr bwMode="auto">
              <a:xfrm flipH="1">
                <a:off x="4406"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7" name="Rectangle 95"/>
              <p:cNvSpPr>
                <a:spLocks noChangeArrowheads="1"/>
              </p:cNvSpPr>
              <p:nvPr/>
            </p:nvSpPr>
            <p:spPr bwMode="auto">
              <a:xfrm flipH="1">
                <a:off x="4589"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8" name="Rectangle 96"/>
              <p:cNvSpPr>
                <a:spLocks noChangeArrowheads="1"/>
              </p:cNvSpPr>
              <p:nvPr/>
            </p:nvSpPr>
            <p:spPr bwMode="auto">
              <a:xfrm flipH="1">
                <a:off x="4771"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89" name="Rectangle 97"/>
              <p:cNvSpPr>
                <a:spLocks noChangeArrowheads="1"/>
              </p:cNvSpPr>
              <p:nvPr/>
            </p:nvSpPr>
            <p:spPr bwMode="auto">
              <a:xfrm flipH="1">
                <a:off x="4966" y="1625"/>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90" name="Rectangle 98"/>
              <p:cNvSpPr>
                <a:spLocks noChangeArrowheads="1"/>
              </p:cNvSpPr>
              <p:nvPr/>
            </p:nvSpPr>
            <p:spPr bwMode="auto">
              <a:xfrm flipH="1">
                <a:off x="5148"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91" name="Rectangle 99"/>
              <p:cNvSpPr>
                <a:spLocks noChangeArrowheads="1"/>
              </p:cNvSpPr>
              <p:nvPr/>
            </p:nvSpPr>
            <p:spPr bwMode="auto">
              <a:xfrm flipH="1">
                <a:off x="5331"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92" name="Rectangle 100"/>
              <p:cNvSpPr>
                <a:spLocks noChangeArrowheads="1"/>
              </p:cNvSpPr>
              <p:nvPr/>
            </p:nvSpPr>
            <p:spPr bwMode="auto">
              <a:xfrm flipH="1">
                <a:off x="2585" y="1621"/>
                <a:ext cx="94"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93" name="Rectangle 101"/>
              <p:cNvSpPr>
                <a:spLocks noChangeArrowheads="1"/>
              </p:cNvSpPr>
              <p:nvPr/>
            </p:nvSpPr>
            <p:spPr bwMode="auto">
              <a:xfrm flipH="1">
                <a:off x="2767"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94" name="Rectangle 102"/>
              <p:cNvSpPr>
                <a:spLocks noChangeArrowheads="1"/>
              </p:cNvSpPr>
              <p:nvPr/>
            </p:nvSpPr>
            <p:spPr bwMode="auto">
              <a:xfrm flipH="1">
                <a:off x="2949"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sp>
            <p:nvSpPr>
              <p:cNvPr id="20595" name="Rectangle 103"/>
              <p:cNvSpPr>
                <a:spLocks noChangeArrowheads="1"/>
              </p:cNvSpPr>
              <p:nvPr/>
            </p:nvSpPr>
            <p:spPr bwMode="auto">
              <a:xfrm flipH="1">
                <a:off x="3131" y="1621"/>
                <a:ext cx="95" cy="368"/>
              </a:xfrm>
              <a:prstGeom prst="rect">
                <a:avLst/>
              </a:prstGeom>
              <a:solidFill>
                <a:schemeClr val="accent1"/>
              </a:solidFill>
              <a:ln w="12700">
                <a:noFill/>
                <a:miter lim="800000"/>
                <a:headEnd/>
                <a:tailEnd/>
              </a:ln>
            </p:spPr>
            <p:txBody>
              <a:bodyPr wrap="none" anchor="ctr"/>
              <a:lstStyle/>
              <a:p>
                <a:pPr eaLnBrk="0" hangingPunct="0"/>
                <a:endParaRPr lang="en-US">
                  <a:solidFill>
                    <a:srgbClr val="000000"/>
                  </a:solidFill>
                </a:endParaRPr>
              </a:p>
            </p:txBody>
          </p:sp>
        </p:grpSp>
        <p:sp>
          <p:nvSpPr>
            <p:cNvPr id="20575" name="Text Box 104"/>
            <p:cNvSpPr txBox="1">
              <a:spLocks noChangeArrowheads="1"/>
            </p:cNvSpPr>
            <p:nvPr/>
          </p:nvSpPr>
          <p:spPr bwMode="auto">
            <a:xfrm>
              <a:off x="4756" y="1432"/>
              <a:ext cx="652" cy="192"/>
            </a:xfrm>
            <a:prstGeom prst="rect">
              <a:avLst/>
            </a:prstGeom>
            <a:noFill/>
            <a:ln w="12700">
              <a:noFill/>
              <a:miter lim="800000"/>
              <a:headEnd/>
              <a:tailEnd/>
            </a:ln>
          </p:spPr>
          <p:txBody>
            <a:bodyPr>
              <a:spAutoFit/>
            </a:bodyPr>
            <a:lstStyle/>
            <a:p>
              <a:pPr algn="r" eaLnBrk="0" hangingPunct="0"/>
              <a:r>
                <a:rPr lang="en-US" sz="1400"/>
                <a:t>heat sink</a:t>
              </a:r>
              <a:endParaRPr lang="en-US" sz="3200"/>
            </a:p>
          </p:txBody>
        </p:sp>
        <p:sp>
          <p:nvSpPr>
            <p:cNvPr id="20576" name="Line 105"/>
            <p:cNvSpPr>
              <a:spLocks noChangeShapeType="1"/>
            </p:cNvSpPr>
            <p:nvPr/>
          </p:nvSpPr>
          <p:spPr bwMode="auto">
            <a:xfrm>
              <a:off x="2808" y="1149"/>
              <a:ext cx="457" cy="32"/>
            </a:xfrm>
            <a:prstGeom prst="line">
              <a:avLst/>
            </a:prstGeom>
            <a:noFill/>
            <a:ln w="28575">
              <a:solidFill>
                <a:srgbClr val="663300"/>
              </a:solidFill>
              <a:round/>
              <a:headEnd/>
              <a:tailEnd/>
            </a:ln>
          </p:spPr>
          <p:txBody>
            <a:bodyPr wrap="none" anchor="ctr"/>
            <a:lstStyle/>
            <a:p>
              <a:endParaRPr lang="en-US"/>
            </a:p>
          </p:txBody>
        </p:sp>
        <p:sp>
          <p:nvSpPr>
            <p:cNvPr id="20577" name="Text Box 106"/>
            <p:cNvSpPr txBox="1">
              <a:spLocks noChangeArrowheads="1"/>
            </p:cNvSpPr>
            <p:nvPr/>
          </p:nvSpPr>
          <p:spPr bwMode="auto">
            <a:xfrm>
              <a:off x="2560" y="1204"/>
              <a:ext cx="308" cy="192"/>
            </a:xfrm>
            <a:prstGeom prst="rect">
              <a:avLst/>
            </a:prstGeom>
            <a:noFill/>
            <a:ln w="12700">
              <a:noFill/>
              <a:miter lim="800000"/>
              <a:headEnd/>
              <a:tailEnd/>
            </a:ln>
          </p:spPr>
          <p:txBody>
            <a:bodyPr wrap="none">
              <a:spAutoFit/>
            </a:bodyPr>
            <a:lstStyle/>
            <a:p>
              <a:pPr algn="r" eaLnBrk="0" hangingPunct="0"/>
              <a:r>
                <a:rPr lang="en-US" sz="1400">
                  <a:solidFill>
                    <a:srgbClr val="292929"/>
                  </a:solidFill>
                </a:rPr>
                <a:t>TIM</a:t>
              </a:r>
              <a:endParaRPr lang="en-US" sz="3200">
                <a:solidFill>
                  <a:srgbClr val="292929"/>
                </a:solidFill>
              </a:endParaRPr>
            </a:p>
          </p:txBody>
        </p:sp>
        <p:sp>
          <p:nvSpPr>
            <p:cNvPr id="20578" name="Line 107"/>
            <p:cNvSpPr>
              <a:spLocks noChangeShapeType="1"/>
            </p:cNvSpPr>
            <p:nvPr/>
          </p:nvSpPr>
          <p:spPr bwMode="auto">
            <a:xfrm flipV="1">
              <a:off x="2829" y="1229"/>
              <a:ext cx="451" cy="73"/>
            </a:xfrm>
            <a:prstGeom prst="line">
              <a:avLst/>
            </a:prstGeom>
            <a:noFill/>
            <a:ln w="28575">
              <a:solidFill>
                <a:srgbClr val="663300"/>
              </a:solidFill>
              <a:round/>
              <a:headEnd/>
              <a:tailEnd/>
            </a:ln>
          </p:spPr>
          <p:txBody>
            <a:bodyPr wrap="none" anchor="ctr"/>
            <a:lstStyle/>
            <a:p>
              <a:endParaRPr lang="en-US"/>
            </a:p>
          </p:txBody>
        </p:sp>
        <p:sp>
          <p:nvSpPr>
            <p:cNvPr id="20579" name="Freeform 108"/>
            <p:cNvSpPr>
              <a:spLocks/>
            </p:cNvSpPr>
            <p:nvPr/>
          </p:nvSpPr>
          <p:spPr bwMode="auto">
            <a:xfrm>
              <a:off x="3273" y="1211"/>
              <a:ext cx="1530" cy="13"/>
            </a:xfrm>
            <a:custGeom>
              <a:avLst/>
              <a:gdLst>
                <a:gd name="T0" fmla="*/ 0 w 1530"/>
                <a:gd name="T1" fmla="*/ 9 h 13"/>
                <a:gd name="T2" fmla="*/ 84 w 1530"/>
                <a:gd name="T3" fmla="*/ 9 h 13"/>
                <a:gd name="T4" fmla="*/ 186 w 1530"/>
                <a:gd name="T5" fmla="*/ 6 h 13"/>
                <a:gd name="T6" fmla="*/ 219 w 1530"/>
                <a:gd name="T7" fmla="*/ 6 h 13"/>
                <a:gd name="T8" fmla="*/ 279 w 1530"/>
                <a:gd name="T9" fmla="*/ 9 h 13"/>
                <a:gd name="T10" fmla="*/ 339 w 1530"/>
                <a:gd name="T11" fmla="*/ 6 h 13"/>
                <a:gd name="T12" fmla="*/ 390 w 1530"/>
                <a:gd name="T13" fmla="*/ 6 h 13"/>
                <a:gd name="T14" fmla="*/ 429 w 1530"/>
                <a:gd name="T15" fmla="*/ 6 h 13"/>
                <a:gd name="T16" fmla="*/ 573 w 1530"/>
                <a:gd name="T17" fmla="*/ 6 h 13"/>
                <a:gd name="T18" fmla="*/ 657 w 1530"/>
                <a:gd name="T19" fmla="*/ 6 h 13"/>
                <a:gd name="T20" fmla="*/ 768 w 1530"/>
                <a:gd name="T21" fmla="*/ 12 h 13"/>
                <a:gd name="T22" fmla="*/ 813 w 1530"/>
                <a:gd name="T23" fmla="*/ 9 h 13"/>
                <a:gd name="T24" fmla="*/ 867 w 1530"/>
                <a:gd name="T25" fmla="*/ 0 h 13"/>
                <a:gd name="T26" fmla="*/ 984 w 1530"/>
                <a:gd name="T27" fmla="*/ 9 h 13"/>
                <a:gd name="T28" fmla="*/ 1047 w 1530"/>
                <a:gd name="T29" fmla="*/ 3 h 13"/>
                <a:gd name="T30" fmla="*/ 1125 w 1530"/>
                <a:gd name="T31" fmla="*/ 3 h 13"/>
                <a:gd name="T32" fmla="*/ 1200 w 1530"/>
                <a:gd name="T33" fmla="*/ 3 h 13"/>
                <a:gd name="T34" fmla="*/ 1263 w 1530"/>
                <a:gd name="T35" fmla="*/ 12 h 13"/>
                <a:gd name="T36" fmla="*/ 1290 w 1530"/>
                <a:gd name="T37" fmla="*/ 12 h 13"/>
                <a:gd name="T38" fmla="*/ 1350 w 1530"/>
                <a:gd name="T39" fmla="*/ 6 h 13"/>
                <a:gd name="T40" fmla="*/ 1416 w 1530"/>
                <a:gd name="T41" fmla="*/ 6 h 13"/>
                <a:gd name="T42" fmla="*/ 1479 w 1530"/>
                <a:gd name="T43" fmla="*/ 6 h 13"/>
                <a:gd name="T44" fmla="*/ 1512 w 1530"/>
                <a:gd name="T45" fmla="*/ 6 h 13"/>
                <a:gd name="T46" fmla="*/ 1530 w 1530"/>
                <a:gd name="T47" fmla="*/ 9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0"/>
                <a:gd name="T73" fmla="*/ 0 h 13"/>
                <a:gd name="T74" fmla="*/ 1530 w 1530"/>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0" h="13">
                  <a:moveTo>
                    <a:pt x="0" y="9"/>
                  </a:moveTo>
                  <a:cubicBezTo>
                    <a:pt x="26" y="9"/>
                    <a:pt x="53" y="9"/>
                    <a:pt x="84" y="9"/>
                  </a:cubicBezTo>
                  <a:cubicBezTo>
                    <a:pt x="115" y="9"/>
                    <a:pt x="164" y="6"/>
                    <a:pt x="186" y="6"/>
                  </a:cubicBezTo>
                  <a:cubicBezTo>
                    <a:pt x="208" y="6"/>
                    <a:pt x="204" y="6"/>
                    <a:pt x="219" y="6"/>
                  </a:cubicBezTo>
                  <a:cubicBezTo>
                    <a:pt x="234" y="6"/>
                    <a:pt x="259" y="9"/>
                    <a:pt x="279" y="9"/>
                  </a:cubicBezTo>
                  <a:cubicBezTo>
                    <a:pt x="299" y="9"/>
                    <a:pt x="321" y="6"/>
                    <a:pt x="339" y="6"/>
                  </a:cubicBezTo>
                  <a:cubicBezTo>
                    <a:pt x="357" y="6"/>
                    <a:pt x="375" y="6"/>
                    <a:pt x="390" y="6"/>
                  </a:cubicBezTo>
                  <a:cubicBezTo>
                    <a:pt x="405" y="6"/>
                    <a:pt x="399" y="6"/>
                    <a:pt x="429" y="6"/>
                  </a:cubicBezTo>
                  <a:cubicBezTo>
                    <a:pt x="459" y="6"/>
                    <a:pt x="535" y="6"/>
                    <a:pt x="573" y="6"/>
                  </a:cubicBezTo>
                  <a:cubicBezTo>
                    <a:pt x="611" y="6"/>
                    <a:pt x="625" y="5"/>
                    <a:pt x="657" y="6"/>
                  </a:cubicBezTo>
                  <a:cubicBezTo>
                    <a:pt x="689" y="7"/>
                    <a:pt x="742" y="11"/>
                    <a:pt x="768" y="12"/>
                  </a:cubicBezTo>
                  <a:cubicBezTo>
                    <a:pt x="794" y="13"/>
                    <a:pt x="797" y="11"/>
                    <a:pt x="813" y="9"/>
                  </a:cubicBezTo>
                  <a:cubicBezTo>
                    <a:pt x="829" y="7"/>
                    <a:pt x="839" y="0"/>
                    <a:pt x="867" y="0"/>
                  </a:cubicBezTo>
                  <a:cubicBezTo>
                    <a:pt x="895" y="0"/>
                    <a:pt x="954" y="9"/>
                    <a:pt x="984" y="9"/>
                  </a:cubicBezTo>
                  <a:cubicBezTo>
                    <a:pt x="1014" y="9"/>
                    <a:pt x="1024" y="4"/>
                    <a:pt x="1047" y="3"/>
                  </a:cubicBezTo>
                  <a:cubicBezTo>
                    <a:pt x="1070" y="2"/>
                    <a:pt x="1100" y="3"/>
                    <a:pt x="1125" y="3"/>
                  </a:cubicBezTo>
                  <a:cubicBezTo>
                    <a:pt x="1150" y="3"/>
                    <a:pt x="1177" y="1"/>
                    <a:pt x="1200" y="3"/>
                  </a:cubicBezTo>
                  <a:cubicBezTo>
                    <a:pt x="1223" y="5"/>
                    <a:pt x="1248" y="11"/>
                    <a:pt x="1263" y="12"/>
                  </a:cubicBezTo>
                  <a:cubicBezTo>
                    <a:pt x="1278" y="13"/>
                    <a:pt x="1276" y="13"/>
                    <a:pt x="1290" y="12"/>
                  </a:cubicBezTo>
                  <a:cubicBezTo>
                    <a:pt x="1304" y="11"/>
                    <a:pt x="1329" y="7"/>
                    <a:pt x="1350" y="6"/>
                  </a:cubicBezTo>
                  <a:cubicBezTo>
                    <a:pt x="1371" y="5"/>
                    <a:pt x="1395" y="6"/>
                    <a:pt x="1416" y="6"/>
                  </a:cubicBezTo>
                  <a:cubicBezTo>
                    <a:pt x="1437" y="6"/>
                    <a:pt x="1463" y="6"/>
                    <a:pt x="1479" y="6"/>
                  </a:cubicBezTo>
                  <a:cubicBezTo>
                    <a:pt x="1495" y="6"/>
                    <a:pt x="1504" y="6"/>
                    <a:pt x="1512" y="6"/>
                  </a:cubicBezTo>
                  <a:cubicBezTo>
                    <a:pt x="1520" y="6"/>
                    <a:pt x="1525" y="7"/>
                    <a:pt x="1530" y="9"/>
                  </a:cubicBezTo>
                </a:path>
              </a:pathLst>
            </a:custGeom>
            <a:noFill/>
            <a:ln w="38100">
              <a:solidFill>
                <a:srgbClr val="4D4D4D"/>
              </a:solidFill>
              <a:round/>
              <a:headEnd/>
              <a:tailEnd/>
            </a:ln>
          </p:spPr>
          <p:txBody>
            <a:bodyPr wrap="none" anchor="ctr"/>
            <a:lstStyle/>
            <a:p>
              <a:pPr eaLnBrk="0" hangingPunct="0"/>
              <a:endParaRPr lang="en-US">
                <a:solidFill>
                  <a:srgbClr val="000000"/>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47800" y="152400"/>
            <a:ext cx="6019800" cy="479425"/>
          </a:xfrm>
        </p:spPr>
        <p:txBody>
          <a:bodyPr/>
          <a:lstStyle/>
          <a:p>
            <a:pPr eaLnBrk="1" hangingPunct="1">
              <a:defRPr/>
            </a:pPr>
            <a:r>
              <a:rPr lang="en-US" dirty="0" smtClean="0"/>
              <a:t/>
            </a:r>
            <a:br>
              <a:rPr lang="en-US" dirty="0" smtClean="0"/>
            </a:br>
            <a:r>
              <a:rPr lang="en-US" dirty="0" err="1" smtClean="0"/>
              <a:t>Exascale</a:t>
            </a:r>
            <a:r>
              <a:rPr lang="en-US" dirty="0" smtClean="0"/>
              <a:t> Computing Study</a:t>
            </a:r>
          </a:p>
        </p:txBody>
      </p:sp>
      <p:sp>
        <p:nvSpPr>
          <p:cNvPr id="21507" name="Rectangle 3"/>
          <p:cNvSpPr>
            <a:spLocks noGrp="1" noChangeArrowheads="1"/>
          </p:cNvSpPr>
          <p:nvPr>
            <p:ph type="body" idx="1"/>
          </p:nvPr>
        </p:nvSpPr>
        <p:spPr>
          <a:xfrm>
            <a:off x="228600" y="1066800"/>
            <a:ext cx="8540750" cy="3184525"/>
          </a:xfrm>
        </p:spPr>
        <p:txBody>
          <a:bodyPr/>
          <a:lstStyle/>
          <a:p>
            <a:pPr marL="273050" indent="-346075" eaLnBrk="1" hangingPunct="1">
              <a:spcBef>
                <a:spcPts val="300"/>
              </a:spcBef>
            </a:pPr>
            <a:r>
              <a:rPr lang="en-US" dirty="0" smtClean="0"/>
              <a:t>What is Needed to</a:t>
            </a:r>
            <a:r>
              <a:rPr lang="en-US" b="0" i="1" dirty="0" smtClean="0">
                <a:solidFill>
                  <a:srgbClr val="FF0000"/>
                </a:solidFill>
              </a:rPr>
              <a:t> </a:t>
            </a:r>
            <a:r>
              <a:rPr lang="en-US" i="1" dirty="0" smtClean="0">
                <a:solidFill>
                  <a:srgbClr val="0000FF"/>
                </a:solidFill>
              </a:rPr>
              <a:t>Develop Future </a:t>
            </a:r>
            <a:r>
              <a:rPr lang="en-US" i="1" dirty="0" err="1" smtClean="0">
                <a:solidFill>
                  <a:srgbClr val="0000FF"/>
                </a:solidFill>
              </a:rPr>
              <a:t>ExtremeScale</a:t>
            </a:r>
            <a:r>
              <a:rPr lang="en-US" i="1" dirty="0" smtClean="0">
                <a:solidFill>
                  <a:srgbClr val="0000FF"/>
                </a:solidFill>
              </a:rPr>
              <a:t> Processing Systems ?</a:t>
            </a:r>
          </a:p>
          <a:p>
            <a:pPr marL="273050" indent="-346075" eaLnBrk="1" hangingPunct="1">
              <a:spcBef>
                <a:spcPts val="300"/>
              </a:spcBef>
            </a:pPr>
            <a:endParaRPr lang="en-US" sz="900" i="1" dirty="0" smtClean="0">
              <a:solidFill>
                <a:srgbClr val="0000FF"/>
              </a:solidFill>
            </a:endParaRPr>
          </a:p>
          <a:p>
            <a:pPr marL="273050" indent="-346075" eaLnBrk="1" hangingPunct="1">
              <a:spcBef>
                <a:spcPts val="300"/>
              </a:spcBef>
            </a:pPr>
            <a:endParaRPr lang="en-US" sz="900" i="1" dirty="0" smtClean="0">
              <a:solidFill>
                <a:srgbClr val="0000FF"/>
              </a:solidFill>
            </a:endParaRPr>
          </a:p>
          <a:p>
            <a:pPr marL="273050" indent="-346075" eaLnBrk="1" hangingPunct="1">
              <a:spcBef>
                <a:spcPts val="300"/>
              </a:spcBef>
              <a:buNone/>
            </a:pPr>
            <a:endParaRPr lang="en-US" sz="900" i="1" dirty="0" smtClean="0">
              <a:solidFill>
                <a:srgbClr val="0000FF"/>
              </a:solidFill>
            </a:endParaRPr>
          </a:p>
          <a:p>
            <a:pPr marL="273050" indent="-346075" eaLnBrk="1" hangingPunct="1">
              <a:spcBef>
                <a:spcPts val="300"/>
              </a:spcBef>
            </a:pPr>
            <a:r>
              <a:rPr lang="en-US" i="1" dirty="0" smtClean="0"/>
              <a:t>Four major challenges identified:</a:t>
            </a:r>
            <a:endParaRPr lang="en-US" dirty="0" smtClean="0"/>
          </a:p>
        </p:txBody>
      </p:sp>
      <p:sp>
        <p:nvSpPr>
          <p:cNvPr id="21508" name="Rectangle 3"/>
          <p:cNvSpPr>
            <a:spLocks noChangeArrowheads="1"/>
          </p:cNvSpPr>
          <p:nvPr/>
        </p:nvSpPr>
        <p:spPr bwMode="auto">
          <a:xfrm>
            <a:off x="381000" y="3048000"/>
            <a:ext cx="8545513" cy="793750"/>
          </a:xfrm>
          <a:prstGeom prst="rect">
            <a:avLst/>
          </a:prstGeom>
          <a:noFill/>
          <a:ln w="9525">
            <a:noFill/>
            <a:miter lim="800000"/>
            <a:headEnd/>
            <a:tailEnd/>
          </a:ln>
        </p:spPr>
        <p:txBody>
          <a:bodyPr>
            <a:spAutoFit/>
          </a:bodyPr>
          <a:lstStyle/>
          <a:p>
            <a:pPr>
              <a:lnSpc>
                <a:spcPct val="95000"/>
              </a:lnSpc>
              <a:spcBef>
                <a:spcPct val="50000"/>
              </a:spcBef>
              <a:buClr>
                <a:srgbClr val="000000"/>
              </a:buClr>
              <a:buFont typeface="Wingdings" pitchFamily="2" charset="2"/>
              <a:buNone/>
            </a:pPr>
            <a:r>
              <a:rPr lang="en-US" sz="1600" b="1" u="sng" dirty="0">
                <a:solidFill>
                  <a:srgbClr val="FF0000"/>
                </a:solidFill>
                <a:ea typeface="ＭＳ Ｐゴシック"/>
                <a:cs typeface="ＭＳ Ｐゴシック"/>
              </a:rPr>
              <a:t>Energy Challenge:  </a:t>
            </a:r>
            <a:r>
              <a:rPr lang="en-US" sz="1600" b="1" dirty="0">
                <a:solidFill>
                  <a:srgbClr val="000000"/>
                </a:solidFill>
                <a:ea typeface="ＭＳ Ｐゴシック"/>
                <a:cs typeface="ＭＳ Ｐゴシック"/>
              </a:rPr>
              <a:t>Driving the overall system energy low enough so that, when run at the desired computational rates, the entire system can fit within acceptable power budgets.</a:t>
            </a:r>
          </a:p>
        </p:txBody>
      </p:sp>
      <p:sp>
        <p:nvSpPr>
          <p:cNvPr id="21509" name="Rectangle 4"/>
          <p:cNvSpPr txBox="1">
            <a:spLocks noChangeArrowheads="1"/>
          </p:cNvSpPr>
          <p:nvPr/>
        </p:nvSpPr>
        <p:spPr bwMode="auto">
          <a:xfrm>
            <a:off x="381000" y="3886200"/>
            <a:ext cx="8482013" cy="790575"/>
          </a:xfrm>
          <a:prstGeom prst="rect">
            <a:avLst/>
          </a:prstGeom>
          <a:noFill/>
          <a:ln w="9525">
            <a:noFill/>
            <a:miter lim="800000"/>
            <a:headEnd/>
            <a:tailEnd/>
          </a:ln>
        </p:spPr>
        <p:txBody>
          <a:bodyPr lIns="90488" tIns="44450" rIns="90488" bIns="44450">
            <a:spAutoFit/>
          </a:bodyPr>
          <a:lstStyle/>
          <a:p>
            <a:pPr>
              <a:lnSpc>
                <a:spcPct val="95000"/>
              </a:lnSpc>
              <a:spcBef>
                <a:spcPct val="20000"/>
              </a:spcBef>
              <a:buSzPct val="75000"/>
            </a:pPr>
            <a:r>
              <a:rPr lang="en-US" altLang="ja-JP" sz="1600" b="1" dirty="0">
                <a:solidFill>
                  <a:srgbClr val="FF0000"/>
                </a:solidFill>
                <a:ea typeface="ＭＳ Ｐゴシック"/>
                <a:cs typeface="ＭＳ Ｐゴシック"/>
              </a:rPr>
              <a:t>Parallelism/Concurrency Challenge:</a:t>
            </a:r>
            <a:r>
              <a:rPr lang="en-US" altLang="ja-JP" sz="1600" b="1" dirty="0">
                <a:solidFill>
                  <a:srgbClr val="000000"/>
                </a:solidFill>
                <a:ea typeface="ＭＳ Ｐゴシック"/>
                <a:cs typeface="ＭＳ Ｐゴシック"/>
              </a:rPr>
              <a:t>  Provide the application developer with an execution and programming model that isolates the developer from the “burden” of massive parallelism</a:t>
            </a:r>
            <a:endParaRPr lang="en-US" sz="1600" b="1" dirty="0">
              <a:solidFill>
                <a:srgbClr val="000000"/>
              </a:solidFill>
              <a:ea typeface="ＭＳ Ｐゴシック"/>
              <a:cs typeface="ＭＳ Ｐゴシック"/>
            </a:endParaRPr>
          </a:p>
        </p:txBody>
      </p:sp>
      <p:sp>
        <p:nvSpPr>
          <p:cNvPr id="21510" name="Rectangle 5"/>
          <p:cNvSpPr>
            <a:spLocks noChangeArrowheads="1"/>
          </p:cNvSpPr>
          <p:nvPr/>
        </p:nvSpPr>
        <p:spPr bwMode="auto">
          <a:xfrm>
            <a:off x="381000" y="4724400"/>
            <a:ext cx="8420100" cy="682625"/>
          </a:xfrm>
          <a:prstGeom prst="rect">
            <a:avLst/>
          </a:prstGeom>
          <a:noFill/>
          <a:ln w="9525">
            <a:noFill/>
            <a:miter lim="800000"/>
            <a:headEnd/>
            <a:tailEnd/>
          </a:ln>
        </p:spPr>
        <p:txBody>
          <a:bodyPr>
            <a:spAutoFit/>
          </a:bodyPr>
          <a:lstStyle/>
          <a:p>
            <a:pPr>
              <a:lnSpc>
                <a:spcPct val="80000"/>
              </a:lnSpc>
              <a:spcBef>
                <a:spcPct val="50000"/>
              </a:spcBef>
              <a:buClr>
                <a:srgbClr val="000000"/>
              </a:buClr>
              <a:buFont typeface="Wingdings" pitchFamily="2" charset="2"/>
              <a:buNone/>
            </a:pPr>
            <a:r>
              <a:rPr lang="en-US" sz="1600" b="1" u="sng" dirty="0">
                <a:solidFill>
                  <a:srgbClr val="FF0000"/>
                </a:solidFill>
                <a:ea typeface="ＭＳ Ｐゴシック"/>
                <a:cs typeface="ＭＳ Ｐゴシック"/>
              </a:rPr>
              <a:t>Storage Challenge:  </a:t>
            </a:r>
            <a:r>
              <a:rPr lang="en-US" sz="1600" b="1" dirty="0">
                <a:solidFill>
                  <a:srgbClr val="000000"/>
                </a:solidFill>
                <a:ea typeface="ＭＳ Ｐゴシック"/>
                <a:cs typeface="ＭＳ Ｐゴシック"/>
              </a:rPr>
              <a:t>Develop memory architectures that provide sufficiently low latency, high bandwidth, and high storage capacity, while minimizing power via efficient data movement and placement</a:t>
            </a:r>
          </a:p>
        </p:txBody>
      </p:sp>
      <p:sp>
        <p:nvSpPr>
          <p:cNvPr id="21511" name="Rectangle 6"/>
          <p:cNvSpPr>
            <a:spLocks noChangeArrowheads="1"/>
          </p:cNvSpPr>
          <p:nvPr/>
        </p:nvSpPr>
        <p:spPr bwMode="auto">
          <a:xfrm>
            <a:off x="381000" y="5410200"/>
            <a:ext cx="8240713" cy="793750"/>
          </a:xfrm>
          <a:prstGeom prst="rect">
            <a:avLst/>
          </a:prstGeom>
          <a:noFill/>
          <a:ln w="9525">
            <a:noFill/>
            <a:miter lim="800000"/>
            <a:headEnd/>
            <a:tailEnd/>
          </a:ln>
        </p:spPr>
        <p:txBody>
          <a:bodyPr>
            <a:spAutoFit/>
          </a:bodyPr>
          <a:lstStyle/>
          <a:p>
            <a:pPr>
              <a:lnSpc>
                <a:spcPct val="95000"/>
              </a:lnSpc>
              <a:spcBef>
                <a:spcPct val="50000"/>
              </a:spcBef>
              <a:buClr>
                <a:srgbClr val="000000"/>
              </a:buClr>
              <a:buFont typeface="Wingdings" pitchFamily="2" charset="2"/>
              <a:buNone/>
            </a:pPr>
            <a:r>
              <a:rPr lang="en-US" sz="1600" b="1" dirty="0">
                <a:solidFill>
                  <a:srgbClr val="FF0000"/>
                </a:solidFill>
                <a:ea typeface="ＭＳ Ｐゴシック"/>
                <a:cs typeface="ＭＳ Ｐゴシック"/>
              </a:rPr>
              <a:t>Resiliency Challenge:  </a:t>
            </a:r>
            <a:r>
              <a:rPr lang="en-US" sz="1600" b="1" dirty="0">
                <a:solidFill>
                  <a:srgbClr val="000000"/>
                </a:solidFill>
                <a:ea typeface="ＭＳ Ｐゴシック"/>
                <a:cs typeface="ＭＳ Ｐゴシック"/>
              </a:rPr>
              <a:t>Achieving a high enough resiliency to both permanent and transient faults and failures so that an application can “work through” these problems.</a:t>
            </a:r>
          </a:p>
        </p:txBody>
      </p:sp>
      <p:sp>
        <p:nvSpPr>
          <p:cNvPr id="21512" name="TextBox 22"/>
          <p:cNvSpPr txBox="1">
            <a:spLocks noChangeArrowheads="1"/>
          </p:cNvSpPr>
          <p:nvPr/>
        </p:nvSpPr>
        <p:spPr bwMode="auto">
          <a:xfrm>
            <a:off x="1371600" y="6324600"/>
            <a:ext cx="5947462" cy="400110"/>
          </a:xfrm>
          <a:prstGeom prst="rect">
            <a:avLst/>
          </a:prstGeom>
          <a:solidFill>
            <a:srgbClr val="FFFF00"/>
          </a:solidFill>
          <a:ln w="9525">
            <a:solidFill>
              <a:schemeClr val="tx1"/>
            </a:solidFill>
            <a:miter lim="800000"/>
            <a:headEnd/>
            <a:tailEnd/>
          </a:ln>
        </p:spPr>
        <p:txBody>
          <a:bodyPr wrap="none">
            <a:spAutoFit/>
          </a:bodyPr>
          <a:lstStyle/>
          <a:p>
            <a:pPr algn="ctr"/>
            <a:r>
              <a:rPr lang="en-US" sz="2000" b="1" dirty="0" smtClean="0">
                <a:solidFill>
                  <a:srgbClr val="000000"/>
                </a:solidFill>
                <a:ea typeface="ＭＳ Ｐゴシック"/>
                <a:cs typeface="ＭＳ Ｐゴシック"/>
              </a:rPr>
              <a:t>NOTE:  Power Efficiency is a Major Challenge ! </a:t>
            </a:r>
            <a:endParaRPr lang="en-US" sz="2000" b="1" dirty="0">
              <a:solidFill>
                <a:srgbClr val="000000"/>
              </a:solidFill>
              <a:ea typeface="ＭＳ Ｐゴシック"/>
              <a:cs typeface="ＭＳ Ｐゴシック"/>
            </a:endParaRPr>
          </a:p>
        </p:txBody>
      </p:sp>
      <p:sp>
        <p:nvSpPr>
          <p:cNvPr id="10" name="Right Arrow 9"/>
          <p:cNvSpPr/>
          <p:nvPr/>
        </p:nvSpPr>
        <p:spPr>
          <a:xfrm>
            <a:off x="0" y="4724400"/>
            <a:ext cx="381000" cy="256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0" y="3124200"/>
            <a:ext cx="381000" cy="256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Harrod-Fritze crop.JPG"/>
          <p:cNvPicPr>
            <a:picLocks noChangeAspect="1"/>
          </p:cNvPicPr>
          <p:nvPr/>
        </p:nvPicPr>
        <p:blipFill>
          <a:blip r:embed="rId3"/>
          <a:srcRect l="12632"/>
          <a:stretch>
            <a:fillRect/>
          </a:stretch>
        </p:blipFill>
        <p:spPr>
          <a:xfrm>
            <a:off x="7848600" y="0"/>
            <a:ext cx="990600" cy="96673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D1D1FB10-DBFF-4A34-A028-7B4DF2C2489C}" type="slidenum">
              <a:rPr lang="en-US" smtClean="0"/>
              <a:pPr/>
              <a:t>2</a:t>
            </a:fld>
            <a:endParaRPr lang="en-US" smtClean="0"/>
          </a:p>
        </p:txBody>
      </p:sp>
      <p:sp>
        <p:nvSpPr>
          <p:cNvPr id="7171" name="Text Box 2"/>
          <p:cNvSpPr txBox="1">
            <a:spLocks noChangeArrowheads="1"/>
          </p:cNvSpPr>
          <p:nvPr/>
        </p:nvSpPr>
        <p:spPr bwMode="auto">
          <a:xfrm>
            <a:off x="1100138" y="131763"/>
            <a:ext cx="6715125" cy="822325"/>
          </a:xfrm>
          <a:prstGeom prst="rect">
            <a:avLst/>
          </a:prstGeom>
          <a:noFill/>
          <a:ln w="9525">
            <a:noFill/>
            <a:miter lim="800000"/>
            <a:headEnd/>
            <a:tailEnd/>
          </a:ln>
        </p:spPr>
        <p:txBody>
          <a:bodyPr>
            <a:spAutoFit/>
          </a:bodyPr>
          <a:lstStyle/>
          <a:p>
            <a:pPr algn="ctr"/>
            <a:r>
              <a:rPr lang="en-US" sz="2400" b="1"/>
              <a:t>Power Efficient Electronics Are Critical </a:t>
            </a:r>
          </a:p>
          <a:p>
            <a:pPr algn="ctr"/>
            <a:r>
              <a:rPr lang="en-US" sz="2400" b="1"/>
              <a:t>to Many DoD Missions</a:t>
            </a:r>
          </a:p>
        </p:txBody>
      </p:sp>
      <p:sp>
        <p:nvSpPr>
          <p:cNvPr id="7172" name="Text Box 7"/>
          <p:cNvSpPr txBox="1">
            <a:spLocks noChangeArrowheads="1"/>
          </p:cNvSpPr>
          <p:nvPr/>
        </p:nvSpPr>
        <p:spPr bwMode="auto">
          <a:xfrm>
            <a:off x="555625" y="1268413"/>
            <a:ext cx="4810125" cy="701675"/>
          </a:xfrm>
          <a:prstGeom prst="rect">
            <a:avLst/>
          </a:prstGeom>
          <a:noFill/>
          <a:ln w="9525">
            <a:noFill/>
            <a:miter lim="800000"/>
            <a:headEnd/>
            <a:tailEnd/>
          </a:ln>
        </p:spPr>
        <p:txBody>
          <a:bodyPr wrap="none">
            <a:spAutoFit/>
          </a:bodyPr>
          <a:lstStyle/>
          <a:p>
            <a:r>
              <a:rPr lang="en-US" sz="2000" b="1">
                <a:solidFill>
                  <a:schemeClr val="bg1"/>
                </a:solidFill>
              </a:rPr>
              <a:t>Soldiers carry packs in 70-120lb range</a:t>
            </a:r>
          </a:p>
          <a:p>
            <a:r>
              <a:rPr lang="en-US" sz="2000" b="1">
                <a:solidFill>
                  <a:schemeClr val="bg1"/>
                </a:solidFill>
              </a:rPr>
              <a:t>Frequently 10-20 lbs are batteries!</a:t>
            </a:r>
          </a:p>
        </p:txBody>
      </p:sp>
      <p:pic>
        <p:nvPicPr>
          <p:cNvPr id="551944" name="Picture 8"/>
          <p:cNvPicPr>
            <a:picLocks noChangeAspect="1" noChangeArrowheads="1"/>
          </p:cNvPicPr>
          <p:nvPr/>
        </p:nvPicPr>
        <p:blipFill>
          <a:blip r:embed="rId2"/>
          <a:srcRect l="48645" t="14758" r="7706" b="11876"/>
          <a:stretch>
            <a:fillRect/>
          </a:stretch>
        </p:blipFill>
        <p:spPr bwMode="auto">
          <a:xfrm>
            <a:off x="3333750" y="3181350"/>
            <a:ext cx="2247900" cy="1657350"/>
          </a:xfrm>
          <a:prstGeom prst="rect">
            <a:avLst/>
          </a:prstGeom>
          <a:noFill/>
          <a:ln w="12700">
            <a:noFill/>
            <a:miter lim="800000"/>
            <a:headEnd type="none" w="sm" len="sm"/>
            <a:tailEnd type="none" w="sm" len="sm"/>
          </a:ln>
          <a:effectLst>
            <a:outerShdw blurRad="50800" dist="38100" dir="2700000" algn="tl" rotWithShape="0">
              <a:prstClr val="black">
                <a:alpha val="40000"/>
              </a:prstClr>
            </a:outerShdw>
          </a:effectLst>
        </p:spPr>
      </p:pic>
      <p:sp>
        <p:nvSpPr>
          <p:cNvPr id="551945" name="Text Box 9"/>
          <p:cNvSpPr txBox="1">
            <a:spLocks noChangeArrowheads="1"/>
          </p:cNvSpPr>
          <p:nvPr/>
        </p:nvSpPr>
        <p:spPr bwMode="auto">
          <a:xfrm>
            <a:off x="5686425" y="3429000"/>
            <a:ext cx="1728788" cy="646113"/>
          </a:xfrm>
          <a:prstGeom prst="rect">
            <a:avLst/>
          </a:prstGeom>
          <a:noFill/>
          <a:ln w="9525">
            <a:noFill/>
            <a:miter lim="800000"/>
            <a:headEnd/>
            <a:tailEnd/>
          </a:ln>
          <a:effectLst/>
        </p:spPr>
        <p:txBody>
          <a:bodyPr wrap="none">
            <a:spAutoFit/>
          </a:bodyPr>
          <a:lstStyle/>
          <a:p>
            <a:pPr>
              <a:defRPr/>
            </a:pPr>
            <a:r>
              <a:rPr lang="en-US" sz="1200" b="1" i="1" dirty="0">
                <a:solidFill>
                  <a:schemeClr val="bg1">
                    <a:lumMod val="60000"/>
                    <a:lumOff val="40000"/>
                  </a:schemeClr>
                </a:solidFill>
                <a:latin typeface="Arial" charset="0"/>
              </a:rPr>
              <a:t>Dragon Eye</a:t>
            </a:r>
          </a:p>
          <a:p>
            <a:pPr>
              <a:defRPr/>
            </a:pPr>
            <a:r>
              <a:rPr lang="en-US" sz="1200" b="1" i="1" dirty="0">
                <a:solidFill>
                  <a:schemeClr val="bg1">
                    <a:lumMod val="60000"/>
                    <a:lumOff val="40000"/>
                  </a:schemeClr>
                </a:solidFill>
                <a:latin typeface="Arial" charset="0"/>
              </a:rPr>
              <a:t>110-200W</a:t>
            </a:r>
          </a:p>
          <a:p>
            <a:pPr>
              <a:defRPr/>
            </a:pPr>
            <a:r>
              <a:rPr lang="en-US" sz="1200" b="1" i="1" dirty="0">
                <a:solidFill>
                  <a:schemeClr val="bg1">
                    <a:lumMod val="60000"/>
                    <a:lumOff val="40000"/>
                  </a:schemeClr>
                </a:solidFill>
                <a:latin typeface="Arial" charset="0"/>
              </a:rPr>
              <a:t>Battery Weight 0.7Kg</a:t>
            </a:r>
          </a:p>
        </p:txBody>
      </p:sp>
      <p:sp>
        <p:nvSpPr>
          <p:cNvPr id="7175" name="Text Box 10"/>
          <p:cNvSpPr txBox="1">
            <a:spLocks noChangeArrowheads="1"/>
          </p:cNvSpPr>
          <p:nvPr/>
        </p:nvSpPr>
        <p:spPr bwMode="auto">
          <a:xfrm>
            <a:off x="381000" y="3124200"/>
            <a:ext cx="2895600" cy="1311275"/>
          </a:xfrm>
          <a:prstGeom prst="rect">
            <a:avLst/>
          </a:prstGeom>
          <a:noFill/>
          <a:ln w="9525">
            <a:noFill/>
            <a:miter lim="800000"/>
            <a:headEnd/>
            <a:tailEnd/>
          </a:ln>
        </p:spPr>
        <p:txBody>
          <a:bodyPr>
            <a:spAutoFit/>
          </a:bodyPr>
          <a:lstStyle/>
          <a:p>
            <a:r>
              <a:rPr lang="en-US" sz="2000" b="1">
                <a:solidFill>
                  <a:schemeClr val="bg1"/>
                </a:solidFill>
              </a:rPr>
              <a:t>Power is frequently scarce and expensive:  UAVs, remote sensor networks, space, etc.</a:t>
            </a:r>
          </a:p>
        </p:txBody>
      </p:sp>
      <p:pic>
        <p:nvPicPr>
          <p:cNvPr id="551947" name="Picture 11"/>
          <p:cNvPicPr>
            <a:picLocks noChangeAspect="1" noChangeArrowheads="1"/>
          </p:cNvPicPr>
          <p:nvPr/>
        </p:nvPicPr>
        <p:blipFill>
          <a:blip r:embed="rId3"/>
          <a:srcRect l="23096" t="9135" r="8619" b="14903"/>
          <a:stretch>
            <a:fillRect/>
          </a:stretch>
        </p:blipFill>
        <p:spPr bwMode="auto">
          <a:xfrm>
            <a:off x="5581650" y="5067300"/>
            <a:ext cx="1295400" cy="15049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177" name="Text Box 12"/>
          <p:cNvSpPr txBox="1">
            <a:spLocks noChangeArrowheads="1"/>
          </p:cNvSpPr>
          <p:nvPr/>
        </p:nvSpPr>
        <p:spPr bwMode="auto">
          <a:xfrm>
            <a:off x="517525" y="5649913"/>
            <a:ext cx="4310063" cy="701675"/>
          </a:xfrm>
          <a:prstGeom prst="rect">
            <a:avLst/>
          </a:prstGeom>
          <a:noFill/>
          <a:ln w="9525">
            <a:noFill/>
            <a:miter lim="800000"/>
            <a:headEnd/>
            <a:tailEnd/>
          </a:ln>
        </p:spPr>
        <p:txBody>
          <a:bodyPr wrap="none">
            <a:spAutoFit/>
          </a:bodyPr>
          <a:lstStyle/>
          <a:p>
            <a:r>
              <a:rPr lang="en-US" sz="2000" b="1">
                <a:solidFill>
                  <a:schemeClr val="bg1"/>
                </a:solidFill>
              </a:rPr>
              <a:t>Getting rid of dissipated heat</a:t>
            </a:r>
          </a:p>
          <a:p>
            <a:r>
              <a:rPr lang="en-US" sz="2000" b="1">
                <a:solidFill>
                  <a:schemeClr val="bg1"/>
                </a:solidFill>
              </a:rPr>
              <a:t>is often a major problem by itself! </a:t>
            </a:r>
          </a:p>
        </p:txBody>
      </p:sp>
      <p:pic>
        <p:nvPicPr>
          <p:cNvPr id="38914" name="Picture 2" descr="http://4.bp.blogspot.com/_kHK4gpOKyDU/RrMq0lPkWOI/AAAAAAAAAWo/Z84EkyfUxLs/s400/soldier_load.jpg"/>
          <p:cNvPicPr>
            <a:picLocks noChangeAspect="1" noChangeArrowheads="1"/>
          </p:cNvPicPr>
          <p:nvPr/>
        </p:nvPicPr>
        <p:blipFill>
          <a:blip r:embed="rId4"/>
          <a:srcRect/>
          <a:stretch>
            <a:fillRect/>
          </a:stretch>
        </p:blipFill>
        <p:spPr bwMode="auto">
          <a:xfrm>
            <a:off x="5454650" y="1238250"/>
            <a:ext cx="2251075" cy="1620838"/>
          </a:xfrm>
          <a:prstGeom prst="rect">
            <a:avLst/>
          </a:prstGeom>
          <a:noFill/>
          <a:effectLst>
            <a:outerShdw blurRad="50800" dist="38100" dir="2700000" algn="tl" rotWithShape="0">
              <a:prstClr val="black">
                <a:alpha val="40000"/>
              </a:prstClr>
            </a:outerShdw>
          </a:effectLst>
        </p:spPr>
      </p:pic>
      <p:pic>
        <p:nvPicPr>
          <p:cNvPr id="7179" name="Picture 5" descr="Military Rechargeable">
            <a:hlinkClick r:id="rId5"/>
          </p:cNvPr>
          <p:cNvPicPr>
            <a:picLocks noChangeAspect="1" noChangeArrowheads="1"/>
          </p:cNvPicPr>
          <p:nvPr/>
        </p:nvPicPr>
        <p:blipFill>
          <a:blip r:embed="rId6"/>
          <a:srcRect/>
          <a:stretch>
            <a:fillRect/>
          </a:stretch>
        </p:blipFill>
        <p:spPr bwMode="auto">
          <a:xfrm>
            <a:off x="8296275" y="1565275"/>
            <a:ext cx="590550" cy="631825"/>
          </a:xfrm>
          <a:prstGeom prst="rect">
            <a:avLst/>
          </a:prstGeom>
          <a:noFill/>
          <a:ln w="9525">
            <a:noFill/>
            <a:miter lim="800000"/>
            <a:headEnd/>
            <a:tailEnd/>
          </a:ln>
        </p:spPr>
      </p:pic>
      <p:pic>
        <p:nvPicPr>
          <p:cNvPr id="7180" name="Picture 6" descr="Military Non-Rechargeable">
            <a:hlinkClick r:id="rId7"/>
          </p:cNvPr>
          <p:cNvPicPr>
            <a:picLocks noChangeAspect="1" noChangeArrowheads="1"/>
          </p:cNvPicPr>
          <p:nvPr/>
        </p:nvPicPr>
        <p:blipFill>
          <a:blip r:embed="rId8"/>
          <a:srcRect/>
          <a:stretch>
            <a:fillRect/>
          </a:stretch>
        </p:blipFill>
        <p:spPr bwMode="auto">
          <a:xfrm>
            <a:off x="7874000" y="1574800"/>
            <a:ext cx="393700" cy="631825"/>
          </a:xfrm>
          <a:prstGeom prst="rect">
            <a:avLst/>
          </a:prstGeom>
          <a:noFill/>
          <a:ln w="9525">
            <a:noFill/>
            <a:miter lim="800000"/>
            <a:headEnd/>
            <a:tailEnd/>
          </a:ln>
        </p:spPr>
      </p:pic>
      <p:sp>
        <p:nvSpPr>
          <p:cNvPr id="21" name="Curved Down Arrow 20"/>
          <p:cNvSpPr/>
          <p:nvPr/>
        </p:nvSpPr>
        <p:spPr>
          <a:xfrm>
            <a:off x="7105650" y="1133475"/>
            <a:ext cx="1247775" cy="466725"/>
          </a:xfrm>
          <a:prstGeom prst="curvedDownArrow">
            <a:avLst>
              <a:gd name="adj1" fmla="val 25000"/>
              <a:gd name="adj2" fmla="val 58229"/>
              <a:gd name="adj3" fmla="val 25000"/>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Text Box 9"/>
          <p:cNvSpPr txBox="1">
            <a:spLocks noChangeArrowheads="1"/>
          </p:cNvSpPr>
          <p:nvPr/>
        </p:nvSpPr>
        <p:spPr bwMode="auto">
          <a:xfrm>
            <a:off x="6953250" y="5657850"/>
            <a:ext cx="885825" cy="276225"/>
          </a:xfrm>
          <a:prstGeom prst="rect">
            <a:avLst/>
          </a:prstGeom>
          <a:noFill/>
          <a:ln w="9525">
            <a:noFill/>
            <a:miter lim="800000"/>
            <a:headEnd/>
            <a:tailEnd/>
          </a:ln>
          <a:effectLst/>
        </p:spPr>
        <p:txBody>
          <a:bodyPr wrap="none">
            <a:spAutoFit/>
          </a:bodyPr>
          <a:lstStyle/>
          <a:p>
            <a:pPr>
              <a:defRPr/>
            </a:pPr>
            <a:r>
              <a:rPr lang="en-US" sz="1200" b="1" i="1" dirty="0">
                <a:solidFill>
                  <a:schemeClr val="bg1">
                    <a:lumMod val="60000"/>
                    <a:lumOff val="40000"/>
                  </a:schemeClr>
                </a:solidFill>
                <a:latin typeface="Arial" charset="0"/>
              </a:rPr>
              <a:t>Heat Pipe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For Server Farms</a:t>
            </a:r>
            <a:endParaRPr lang="en-US" dirty="0"/>
          </a:p>
        </p:txBody>
      </p:sp>
      <p:pic>
        <p:nvPicPr>
          <p:cNvPr id="4" name="Content Placeholder 3" descr="Picture0001.png"/>
          <p:cNvPicPr>
            <a:picLocks noGrp="1" noChangeAspect="1"/>
          </p:cNvPicPr>
          <p:nvPr>
            <p:ph idx="1"/>
          </p:nvPr>
        </p:nvPicPr>
        <p:blipFill>
          <a:blip r:embed="rId2"/>
          <a:stretch>
            <a:fillRect/>
          </a:stretch>
        </p:blipFill>
        <p:spPr>
          <a:xfrm>
            <a:off x="762000" y="1371600"/>
            <a:ext cx="7512807" cy="39624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592138" y="112713"/>
            <a:ext cx="7772400" cy="657225"/>
          </a:xfrm>
        </p:spPr>
        <p:txBody>
          <a:bodyPr/>
          <a:lstStyle/>
          <a:p>
            <a:pPr eaLnBrk="1" hangingPunct="1">
              <a:lnSpc>
                <a:spcPct val="80000"/>
              </a:lnSpc>
              <a:defRPr/>
            </a:pPr>
            <a:r>
              <a:rPr lang="en-US" dirty="0" smtClean="0"/>
              <a:t>Processor Power Efficiency</a:t>
            </a:r>
          </a:p>
        </p:txBody>
      </p:sp>
      <p:sp>
        <p:nvSpPr>
          <p:cNvPr id="22531" name="TextBox 31"/>
          <p:cNvSpPr txBox="1">
            <a:spLocks noChangeArrowheads="1"/>
          </p:cNvSpPr>
          <p:nvPr/>
        </p:nvSpPr>
        <p:spPr bwMode="auto">
          <a:xfrm>
            <a:off x="0" y="2408238"/>
            <a:ext cx="9144000" cy="1477962"/>
          </a:xfrm>
          <a:prstGeom prst="rect">
            <a:avLst/>
          </a:prstGeom>
          <a:noFill/>
          <a:ln w="9525">
            <a:noFill/>
            <a:miter lim="800000"/>
            <a:headEnd/>
            <a:tailEnd/>
          </a:ln>
        </p:spPr>
        <p:txBody>
          <a:bodyPr>
            <a:spAutoFit/>
          </a:bodyPr>
          <a:lstStyle/>
          <a:p>
            <a:pPr>
              <a:lnSpc>
                <a:spcPct val="85000"/>
              </a:lnSpc>
              <a:spcBef>
                <a:spcPts val="300"/>
              </a:spcBef>
            </a:pPr>
            <a:r>
              <a:rPr lang="en-US" sz="2000" b="1" dirty="0" smtClean="0">
                <a:solidFill>
                  <a:srgbClr val="000000"/>
                </a:solidFill>
                <a:ea typeface="Osaka"/>
                <a:cs typeface="Osaka"/>
              </a:rPr>
              <a:t>“</a:t>
            </a:r>
            <a:r>
              <a:rPr lang="en-US" sz="2000" b="1" dirty="0" err="1" smtClean="0">
                <a:solidFill>
                  <a:srgbClr val="000000"/>
                </a:solidFill>
                <a:ea typeface="Osaka"/>
                <a:cs typeface="Osaka"/>
              </a:rPr>
              <a:t>Strawman</a:t>
            </a:r>
            <a:r>
              <a:rPr lang="en-US" sz="2000" b="1" dirty="0" smtClean="0">
                <a:solidFill>
                  <a:srgbClr val="000000"/>
                </a:solidFill>
                <a:ea typeface="Osaka"/>
                <a:cs typeface="Osaka"/>
              </a:rPr>
              <a:t>” </a:t>
            </a:r>
            <a:r>
              <a:rPr lang="en-US" sz="2000" b="1" dirty="0">
                <a:solidFill>
                  <a:srgbClr val="000000"/>
                </a:solidFill>
                <a:ea typeface="Osaka"/>
                <a:cs typeface="Osaka"/>
              </a:rPr>
              <a:t>processor architecture</a:t>
            </a:r>
          </a:p>
          <a:p>
            <a:pPr marL="339725" lvl="1" indent="-225425">
              <a:lnSpc>
                <a:spcPct val="85000"/>
              </a:lnSpc>
              <a:spcBef>
                <a:spcPts val="300"/>
              </a:spcBef>
              <a:buFont typeface="Arial" pitchFamily="34" charset="0"/>
              <a:buChar char="•"/>
            </a:pPr>
            <a:r>
              <a:rPr lang="en-US" sz="1600" dirty="0">
                <a:solidFill>
                  <a:srgbClr val="000000"/>
                </a:solidFill>
                <a:ea typeface="Osaka"/>
                <a:cs typeface="Osaka"/>
              </a:rPr>
              <a:t>Develop processor design methodology using aggressive architectural techniques, aggressive voltage scaling, and optimized data placement and movement approaches to achieve     10s </a:t>
            </a:r>
            <a:r>
              <a:rPr lang="en-US" sz="1600" dirty="0" err="1">
                <a:solidFill>
                  <a:srgbClr val="000000"/>
                </a:solidFill>
                <a:ea typeface="Osaka"/>
                <a:cs typeface="Osaka"/>
              </a:rPr>
              <a:t>pJ</a:t>
            </a:r>
            <a:r>
              <a:rPr lang="en-US" sz="1600" dirty="0">
                <a:solidFill>
                  <a:srgbClr val="000000"/>
                </a:solidFill>
                <a:ea typeface="Osaka"/>
                <a:cs typeface="Osaka"/>
              </a:rPr>
              <a:t>/flop</a:t>
            </a:r>
          </a:p>
          <a:p>
            <a:pPr marL="339725" lvl="1" indent="-225425">
              <a:lnSpc>
                <a:spcPct val="85000"/>
              </a:lnSpc>
              <a:spcBef>
                <a:spcPts val="300"/>
              </a:spcBef>
              <a:buFont typeface="Arial" pitchFamily="34" charset="0"/>
              <a:buChar char="•"/>
            </a:pPr>
            <a:r>
              <a:rPr lang="en-US" sz="1600" dirty="0">
                <a:solidFill>
                  <a:srgbClr val="000000"/>
                </a:solidFill>
                <a:ea typeface="Osaka"/>
                <a:cs typeface="Osaka"/>
              </a:rPr>
              <a:t>Requires integrated optimization of computation, communication, data storage, and concurrency</a:t>
            </a:r>
            <a:endParaRPr lang="en-US" sz="2000" dirty="0">
              <a:solidFill>
                <a:srgbClr val="000000"/>
              </a:solidFill>
              <a:ea typeface="Osaka"/>
              <a:cs typeface="Osaka"/>
            </a:endParaRPr>
          </a:p>
        </p:txBody>
      </p:sp>
      <p:sp>
        <p:nvSpPr>
          <p:cNvPr id="22532" name="TextBox 22"/>
          <p:cNvSpPr txBox="1">
            <a:spLocks noChangeArrowheads="1"/>
          </p:cNvSpPr>
          <p:nvPr/>
        </p:nvSpPr>
        <p:spPr bwMode="auto">
          <a:xfrm>
            <a:off x="1828800" y="6457890"/>
            <a:ext cx="6837128" cy="400110"/>
          </a:xfrm>
          <a:prstGeom prst="rect">
            <a:avLst/>
          </a:prstGeom>
          <a:solidFill>
            <a:srgbClr val="FFFF00"/>
          </a:solidFill>
          <a:ln w="9525">
            <a:solidFill>
              <a:schemeClr val="tx1"/>
            </a:solidFill>
            <a:miter lim="800000"/>
            <a:headEnd/>
            <a:tailEnd/>
          </a:ln>
        </p:spPr>
        <p:txBody>
          <a:bodyPr wrap="none">
            <a:spAutoFit/>
          </a:bodyPr>
          <a:lstStyle/>
          <a:p>
            <a:pPr algn="ctr"/>
            <a:r>
              <a:rPr lang="en-US" sz="2000" b="1" dirty="0" smtClean="0">
                <a:solidFill>
                  <a:srgbClr val="000000"/>
                </a:solidFill>
              </a:rPr>
              <a:t>Computing Must Be Reinvented For Energy Efficiency </a:t>
            </a:r>
            <a:endParaRPr lang="en-US" sz="2000" b="1" dirty="0">
              <a:solidFill>
                <a:srgbClr val="000000"/>
              </a:solidFill>
            </a:endParaRPr>
          </a:p>
        </p:txBody>
      </p:sp>
      <p:sp>
        <p:nvSpPr>
          <p:cNvPr id="22533" name="TextBox 31"/>
          <p:cNvSpPr txBox="1">
            <a:spLocks noChangeArrowheads="1"/>
          </p:cNvSpPr>
          <p:nvPr/>
        </p:nvSpPr>
        <p:spPr bwMode="auto">
          <a:xfrm>
            <a:off x="0" y="1042988"/>
            <a:ext cx="9144000" cy="1071062"/>
          </a:xfrm>
          <a:prstGeom prst="rect">
            <a:avLst/>
          </a:prstGeom>
          <a:noFill/>
          <a:ln w="9525">
            <a:noFill/>
            <a:miter lim="800000"/>
            <a:headEnd/>
            <a:tailEnd/>
          </a:ln>
        </p:spPr>
        <p:txBody>
          <a:bodyPr>
            <a:spAutoFit/>
          </a:bodyPr>
          <a:lstStyle/>
          <a:p>
            <a:pPr>
              <a:lnSpc>
                <a:spcPct val="85000"/>
              </a:lnSpc>
              <a:spcBef>
                <a:spcPts val="300"/>
              </a:spcBef>
            </a:pPr>
            <a:r>
              <a:rPr lang="en-US" sz="2000" b="1" dirty="0">
                <a:solidFill>
                  <a:srgbClr val="FF0000"/>
                </a:solidFill>
                <a:ea typeface="Osaka"/>
                <a:cs typeface="Osaka"/>
              </a:rPr>
              <a:t>Energy per operation is an overriding </a:t>
            </a:r>
            <a:r>
              <a:rPr lang="en-US" sz="2000" b="1" dirty="0" smtClean="0">
                <a:solidFill>
                  <a:srgbClr val="FF0000"/>
                </a:solidFill>
                <a:ea typeface="Osaka"/>
                <a:cs typeface="Osaka"/>
              </a:rPr>
              <a:t>challenge </a:t>
            </a:r>
            <a:endParaRPr lang="en-US" sz="2000" b="1" dirty="0">
              <a:solidFill>
                <a:srgbClr val="FF0000"/>
              </a:solidFill>
              <a:ea typeface="Osaka"/>
              <a:cs typeface="Osaka"/>
            </a:endParaRPr>
          </a:p>
          <a:p>
            <a:pPr marL="339725" lvl="1" indent="-225425">
              <a:lnSpc>
                <a:spcPct val="85000"/>
              </a:lnSpc>
              <a:spcBef>
                <a:spcPts val="300"/>
              </a:spcBef>
              <a:buFont typeface="Arial" pitchFamily="34" charset="0"/>
              <a:buChar char="•"/>
            </a:pPr>
            <a:r>
              <a:rPr lang="en-US" sz="1600" dirty="0" smtClean="0">
                <a:solidFill>
                  <a:srgbClr val="000000"/>
                </a:solidFill>
                <a:ea typeface="Osaka"/>
                <a:cs typeface="Osaka"/>
              </a:rPr>
              <a:t>DATA CENTERS:               1 </a:t>
            </a:r>
            <a:r>
              <a:rPr lang="en-US" sz="1600" dirty="0" err="1">
                <a:solidFill>
                  <a:srgbClr val="000000"/>
                </a:solidFill>
                <a:ea typeface="Osaka"/>
                <a:cs typeface="Osaka"/>
              </a:rPr>
              <a:t>ExaOPS</a:t>
            </a:r>
            <a:r>
              <a:rPr lang="en-US" sz="1600" dirty="0">
                <a:solidFill>
                  <a:srgbClr val="000000"/>
                </a:solidFill>
                <a:ea typeface="Osaka"/>
                <a:cs typeface="Osaka"/>
              </a:rPr>
              <a:t> at 1,000 </a:t>
            </a:r>
            <a:r>
              <a:rPr lang="en-US" sz="1600" dirty="0" err="1">
                <a:solidFill>
                  <a:srgbClr val="000000"/>
                </a:solidFill>
                <a:ea typeface="Osaka"/>
                <a:cs typeface="Osaka"/>
              </a:rPr>
              <a:t>pJ</a:t>
            </a:r>
            <a:r>
              <a:rPr lang="en-US" sz="1600" dirty="0">
                <a:solidFill>
                  <a:srgbClr val="000000"/>
                </a:solidFill>
                <a:ea typeface="Osaka"/>
                <a:cs typeface="Osaka"/>
              </a:rPr>
              <a:t>/OP =&gt; GW</a:t>
            </a:r>
          </a:p>
          <a:p>
            <a:pPr marL="796925" lvl="2" indent="-225425">
              <a:lnSpc>
                <a:spcPct val="85000"/>
              </a:lnSpc>
              <a:spcBef>
                <a:spcPts val="300"/>
              </a:spcBef>
              <a:buFont typeface="Arial" pitchFamily="34" charset="0"/>
              <a:buChar char="-"/>
            </a:pPr>
            <a:r>
              <a:rPr lang="en-US" sz="1400" dirty="0">
                <a:solidFill>
                  <a:srgbClr val="000000"/>
                </a:solidFill>
              </a:rPr>
              <a:t>Cost of power:  $1M per </a:t>
            </a:r>
            <a:r>
              <a:rPr lang="en-US" sz="1400" dirty="0" err="1">
                <a:solidFill>
                  <a:srgbClr val="000000"/>
                </a:solidFill>
              </a:rPr>
              <a:t>MegaWatt</a:t>
            </a:r>
            <a:r>
              <a:rPr lang="en-US" sz="1400" dirty="0">
                <a:solidFill>
                  <a:srgbClr val="000000"/>
                </a:solidFill>
              </a:rPr>
              <a:t> per year =&gt; $1B per year for power alone</a:t>
            </a:r>
            <a:endParaRPr lang="en-US" sz="1400" dirty="0">
              <a:solidFill>
                <a:srgbClr val="000000"/>
              </a:solidFill>
              <a:ea typeface="Osaka"/>
              <a:cs typeface="Osaka"/>
            </a:endParaRPr>
          </a:p>
          <a:p>
            <a:pPr marL="339725" lvl="1" indent="-225425">
              <a:lnSpc>
                <a:spcPct val="85000"/>
              </a:lnSpc>
              <a:spcBef>
                <a:spcPts val="300"/>
              </a:spcBef>
            </a:pPr>
            <a:r>
              <a:rPr lang="en-US" sz="1600" dirty="0" smtClean="0">
                <a:solidFill>
                  <a:srgbClr val="000000"/>
                </a:solidFill>
                <a:ea typeface="Osaka"/>
                <a:cs typeface="Osaka"/>
              </a:rPr>
              <a:t>    EMBEDDED applications</a:t>
            </a:r>
            <a:r>
              <a:rPr lang="en-US" sz="1600" dirty="0">
                <a:solidFill>
                  <a:srgbClr val="000000"/>
                </a:solidFill>
                <a:ea typeface="Osaka"/>
                <a:cs typeface="Osaka"/>
              </a:rPr>
              <a:t>:  </a:t>
            </a:r>
            <a:r>
              <a:rPr lang="en-US" sz="1600" dirty="0" err="1">
                <a:solidFill>
                  <a:srgbClr val="000000"/>
                </a:solidFill>
                <a:ea typeface="Osaka"/>
                <a:cs typeface="Osaka"/>
              </a:rPr>
              <a:t>TeraOPS</a:t>
            </a:r>
            <a:r>
              <a:rPr lang="en-US" sz="1600" dirty="0">
                <a:solidFill>
                  <a:srgbClr val="000000"/>
                </a:solidFill>
                <a:ea typeface="Osaka"/>
                <a:cs typeface="Osaka"/>
              </a:rPr>
              <a:t> at 1,000 </a:t>
            </a:r>
            <a:r>
              <a:rPr lang="en-US" sz="1600" dirty="0" err="1">
                <a:solidFill>
                  <a:srgbClr val="000000"/>
                </a:solidFill>
                <a:ea typeface="Osaka"/>
                <a:cs typeface="Osaka"/>
              </a:rPr>
              <a:t>pJ</a:t>
            </a:r>
            <a:r>
              <a:rPr lang="en-US" sz="1600" dirty="0">
                <a:solidFill>
                  <a:srgbClr val="000000"/>
                </a:solidFill>
                <a:ea typeface="Osaka"/>
                <a:cs typeface="Osaka"/>
              </a:rPr>
              <a:t>/OP =&gt; </a:t>
            </a:r>
            <a:r>
              <a:rPr lang="en-US" sz="1600" dirty="0" smtClean="0">
                <a:solidFill>
                  <a:srgbClr val="000000"/>
                </a:solidFill>
                <a:ea typeface="Osaka"/>
                <a:cs typeface="Osaka"/>
              </a:rPr>
              <a:t>KWs</a:t>
            </a:r>
            <a:endParaRPr lang="en-US" sz="1600" dirty="0">
              <a:solidFill>
                <a:srgbClr val="000000"/>
              </a:solidFill>
              <a:ea typeface="Osaka"/>
              <a:cs typeface="Osaka"/>
            </a:endParaRPr>
          </a:p>
        </p:txBody>
      </p:sp>
      <p:pic>
        <p:nvPicPr>
          <p:cNvPr id="2253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03400" y="3709988"/>
            <a:ext cx="7050088" cy="2786062"/>
          </a:xfrm>
          <a:prstGeom prst="rect">
            <a:avLst/>
          </a:prstGeom>
          <a:noFill/>
          <a:ln w="9525">
            <a:noFill/>
            <a:miter lim="800000"/>
            <a:headEnd/>
            <a:tailEnd/>
          </a:ln>
        </p:spPr>
      </p:pic>
      <p:pic>
        <p:nvPicPr>
          <p:cNvPr id="22535" name="Picture 5" descr="Power-Freq chart 14Jan0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4475" y="4024313"/>
            <a:ext cx="1776413" cy="2116137"/>
          </a:xfrm>
          <a:prstGeom prst="rect">
            <a:avLst/>
          </a:prstGeom>
          <a:noFill/>
          <a:ln w="9525">
            <a:noFill/>
            <a:miter lim="800000"/>
            <a:headEnd/>
            <a:tailEnd/>
          </a:ln>
        </p:spPr>
      </p:pic>
      <p:sp>
        <p:nvSpPr>
          <p:cNvPr id="22536" name="TextBox 19"/>
          <p:cNvSpPr txBox="1">
            <a:spLocks noChangeArrowheads="1"/>
          </p:cNvSpPr>
          <p:nvPr/>
        </p:nvSpPr>
        <p:spPr bwMode="auto">
          <a:xfrm>
            <a:off x="188913" y="6127750"/>
            <a:ext cx="1787525" cy="387350"/>
          </a:xfrm>
          <a:prstGeom prst="rect">
            <a:avLst/>
          </a:prstGeom>
          <a:noFill/>
          <a:ln w="9525">
            <a:noFill/>
            <a:miter lim="800000"/>
            <a:headEnd/>
            <a:tailEnd/>
          </a:ln>
        </p:spPr>
        <p:txBody>
          <a:bodyPr>
            <a:spAutoFit/>
          </a:bodyPr>
          <a:lstStyle/>
          <a:p>
            <a:pPr algn="ctr">
              <a:lnSpc>
                <a:spcPct val="80000"/>
              </a:lnSpc>
            </a:pPr>
            <a:r>
              <a:rPr lang="en-US" sz="1200" b="1">
                <a:solidFill>
                  <a:srgbClr val="000000"/>
                </a:solidFill>
              </a:rPr>
              <a:t>Optimize energy efficiency</a:t>
            </a:r>
          </a:p>
        </p:txBody>
      </p:sp>
      <p:sp>
        <p:nvSpPr>
          <p:cNvPr id="9" name="Right Brace 8"/>
          <p:cNvSpPr/>
          <p:nvPr/>
        </p:nvSpPr>
        <p:spPr>
          <a:xfrm>
            <a:off x="6858000" y="1295400"/>
            <a:ext cx="381000" cy="838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0" name="TextBox 9"/>
          <p:cNvSpPr txBox="1"/>
          <p:nvPr/>
        </p:nvSpPr>
        <p:spPr>
          <a:xfrm>
            <a:off x="7391400" y="1371600"/>
            <a:ext cx="1595309" cy="646331"/>
          </a:xfrm>
          <a:prstGeom prst="rect">
            <a:avLst/>
          </a:prstGeom>
          <a:noFill/>
        </p:spPr>
        <p:txBody>
          <a:bodyPr wrap="none" rtlCol="0">
            <a:spAutoFit/>
          </a:bodyPr>
          <a:lstStyle/>
          <a:p>
            <a:r>
              <a:rPr lang="en-US" dirty="0" smtClean="0">
                <a:solidFill>
                  <a:srgbClr val="FF0000"/>
                </a:solidFill>
              </a:rPr>
              <a:t>Unacceptable</a:t>
            </a:r>
          </a:p>
          <a:p>
            <a:r>
              <a:rPr lang="en-US" dirty="0" smtClean="0">
                <a:solidFill>
                  <a:srgbClr val="FF0000"/>
                </a:solidFill>
              </a:rPr>
              <a:t>Power Req. !</a:t>
            </a:r>
            <a:endParaRPr lang="en-US" dirty="0">
              <a:solidFill>
                <a:srgbClr val="FF0000"/>
              </a:solidFill>
            </a:endParaRPr>
          </a:p>
        </p:txBody>
      </p:sp>
      <p:pic>
        <p:nvPicPr>
          <p:cNvPr id="11" name="Picture 10" descr="Harrod-Fritze crop.JPG"/>
          <p:cNvPicPr>
            <a:picLocks noChangeAspect="1"/>
          </p:cNvPicPr>
          <p:nvPr/>
        </p:nvPicPr>
        <p:blipFill>
          <a:blip r:embed="rId5"/>
          <a:srcRect l="12632"/>
          <a:stretch>
            <a:fillRect/>
          </a:stretch>
        </p:blipFill>
        <p:spPr>
          <a:xfrm>
            <a:off x="7848600" y="0"/>
            <a:ext cx="990600" cy="9667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7"/>
          <p:cNvPicPr>
            <a:picLocks noChangeAspect="1" noChangeArrowheads="1"/>
          </p:cNvPicPr>
          <p:nvPr/>
        </p:nvPicPr>
        <p:blipFill>
          <a:blip r:embed="rId3"/>
          <a:srcRect/>
          <a:stretch>
            <a:fillRect/>
          </a:stretch>
        </p:blipFill>
        <p:spPr bwMode="auto">
          <a:xfrm>
            <a:off x="1944688" y="3676650"/>
            <a:ext cx="5738812" cy="3170238"/>
          </a:xfrm>
          <a:prstGeom prst="rect">
            <a:avLst/>
          </a:prstGeom>
          <a:noFill/>
          <a:ln w="9525">
            <a:noFill/>
            <a:miter lim="800000"/>
            <a:headEnd/>
            <a:tailEnd/>
          </a:ln>
        </p:spPr>
      </p:pic>
      <p:sp>
        <p:nvSpPr>
          <p:cNvPr id="5123" name="Title 1"/>
          <p:cNvSpPr>
            <a:spLocks noGrp="1"/>
          </p:cNvSpPr>
          <p:nvPr>
            <p:ph type="title" idx="4294967295"/>
          </p:nvPr>
        </p:nvSpPr>
        <p:spPr/>
        <p:txBody>
          <a:bodyPr/>
          <a:lstStyle/>
          <a:p>
            <a:pPr eaLnBrk="1" hangingPunct="1">
              <a:defRPr/>
            </a:pPr>
            <a:r>
              <a:rPr lang="en-US" smtClean="0"/>
              <a:t>Proposed UHPC Program</a:t>
            </a:r>
          </a:p>
        </p:txBody>
      </p:sp>
      <p:sp>
        <p:nvSpPr>
          <p:cNvPr id="23556" name="Content Placeholder 2"/>
          <p:cNvSpPr>
            <a:spLocks noGrp="1"/>
          </p:cNvSpPr>
          <p:nvPr>
            <p:ph idx="4294967295"/>
          </p:nvPr>
        </p:nvSpPr>
        <p:spPr>
          <a:xfrm>
            <a:off x="330200" y="1751013"/>
            <a:ext cx="8594725" cy="1830387"/>
          </a:xfrm>
        </p:spPr>
        <p:txBody>
          <a:bodyPr/>
          <a:lstStyle/>
          <a:p>
            <a:pPr marL="285750" indent="-285750" eaLnBrk="1" hangingPunct="1">
              <a:lnSpc>
                <a:spcPct val="85000"/>
              </a:lnSpc>
              <a:spcBef>
                <a:spcPts val="800"/>
              </a:spcBef>
            </a:pPr>
            <a:r>
              <a:rPr lang="en-US" sz="1200" b="0" smtClean="0">
                <a:solidFill>
                  <a:srgbClr val="0000FF"/>
                </a:solidFill>
              </a:rPr>
              <a:t>New </a:t>
            </a:r>
            <a:r>
              <a:rPr lang="en-US" sz="1200" b="0" i="1" smtClean="0">
                <a:solidFill>
                  <a:srgbClr val="0000FF"/>
                </a:solidFill>
              </a:rPr>
              <a:t>system-wide</a:t>
            </a:r>
            <a:r>
              <a:rPr lang="en-US" sz="1200" b="0" smtClean="0">
                <a:solidFill>
                  <a:srgbClr val="0000FF"/>
                </a:solidFill>
              </a:rPr>
              <a:t> technology approaches to maximize energy efficiency, with a 50 Gigaflops per watt goal, by employing hardware and software techniques for ultra-high performance DoD applications - </a:t>
            </a:r>
            <a:r>
              <a:rPr lang="en-US" sz="1200" smtClean="0">
                <a:solidFill>
                  <a:srgbClr val="0000FF"/>
                </a:solidFill>
              </a:rPr>
              <a:t>efficiency. </a:t>
            </a:r>
            <a:endParaRPr lang="en-US" sz="1200" b="0" smtClean="0">
              <a:solidFill>
                <a:srgbClr val="0000FF"/>
              </a:solidFill>
            </a:endParaRPr>
          </a:p>
          <a:p>
            <a:pPr marL="285750" indent="-285750" eaLnBrk="1" hangingPunct="1">
              <a:lnSpc>
                <a:spcPct val="85000"/>
              </a:lnSpc>
              <a:spcBef>
                <a:spcPts val="800"/>
              </a:spcBef>
            </a:pPr>
            <a:r>
              <a:rPr lang="en-US" sz="1200" b="0" smtClean="0">
                <a:solidFill>
                  <a:srgbClr val="0000FF"/>
                </a:solidFill>
              </a:rPr>
              <a:t>Develop new technologies that do not require application programmers to manage the complexity, in terms of architectural attributes with respect to data locality and concurrency, of the system to achieve their performance and time to solution goals - </a:t>
            </a:r>
            <a:r>
              <a:rPr lang="en-US" sz="1200" smtClean="0">
                <a:solidFill>
                  <a:srgbClr val="0000FF"/>
                </a:solidFill>
              </a:rPr>
              <a:t>programmability.</a:t>
            </a:r>
          </a:p>
          <a:p>
            <a:pPr marL="285750" indent="-285750" eaLnBrk="1" hangingPunct="1">
              <a:lnSpc>
                <a:spcPct val="85000"/>
              </a:lnSpc>
              <a:spcBef>
                <a:spcPts val="800"/>
              </a:spcBef>
            </a:pPr>
            <a:r>
              <a:rPr lang="en-US" sz="1200" b="0" smtClean="0">
                <a:solidFill>
                  <a:srgbClr val="0000FF"/>
                </a:solidFill>
              </a:rPr>
              <a:t>Develop solutions to expose and manage hardware and software concurrency, minimizing overhead for thousand- to billion-way parallelism for the system-level programmer.</a:t>
            </a:r>
          </a:p>
          <a:p>
            <a:pPr marL="285750" indent="-285750" eaLnBrk="1" hangingPunct="1">
              <a:lnSpc>
                <a:spcPct val="85000"/>
              </a:lnSpc>
              <a:spcBef>
                <a:spcPts val="800"/>
              </a:spcBef>
            </a:pPr>
            <a:r>
              <a:rPr lang="en-US" sz="1200" b="0" smtClean="0">
                <a:solidFill>
                  <a:srgbClr val="0000FF"/>
                </a:solidFill>
              </a:rPr>
              <a:t>Develop a system-wide approach to achieve reliability and security through fault management techniques enabling an application to execute through failures and attacks.</a:t>
            </a:r>
          </a:p>
        </p:txBody>
      </p:sp>
      <p:sp>
        <p:nvSpPr>
          <p:cNvPr id="20485" name="Rectangle 5"/>
          <p:cNvSpPr>
            <a:spLocks noChangeArrowheads="1"/>
          </p:cNvSpPr>
          <p:nvPr/>
        </p:nvSpPr>
        <p:spPr bwMode="auto">
          <a:xfrm>
            <a:off x="228600" y="1116013"/>
            <a:ext cx="8624888" cy="5603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630238" indent="-630238" eaLnBrk="0" hangingPunct="0">
              <a:lnSpc>
                <a:spcPct val="95000"/>
              </a:lnSpc>
              <a:spcBef>
                <a:spcPct val="20000"/>
              </a:spcBef>
              <a:buSzPct val="75000"/>
              <a:defRPr/>
            </a:pPr>
            <a:r>
              <a:rPr lang="en-US" sz="1600" b="1" dirty="0">
                <a:solidFill>
                  <a:srgbClr val="000080"/>
                </a:solidFill>
                <a:latin typeface="Arial" charset="0"/>
                <a:ea typeface="ＭＳ Ｐゴシック" pitchFamily="84" charset="-128"/>
              </a:rPr>
              <a:t>Goal:  Develop 1 PFLOPS single cabinet to 10 TFLOPS embedded module air-cooled systems that overcome energy efficiency and programmability challenges.</a:t>
            </a:r>
          </a:p>
        </p:txBody>
      </p:sp>
      <p:sp>
        <p:nvSpPr>
          <p:cNvPr id="23558" name="TextBox 22"/>
          <p:cNvSpPr txBox="1">
            <a:spLocks noChangeArrowheads="1"/>
          </p:cNvSpPr>
          <p:nvPr/>
        </p:nvSpPr>
        <p:spPr bwMode="auto">
          <a:xfrm>
            <a:off x="0" y="6048375"/>
            <a:ext cx="3148619" cy="707886"/>
          </a:xfrm>
          <a:prstGeom prst="rect">
            <a:avLst/>
          </a:prstGeom>
          <a:solidFill>
            <a:srgbClr val="FFFF00"/>
          </a:solidFill>
          <a:ln w="9525">
            <a:solidFill>
              <a:schemeClr val="tx1"/>
            </a:solidFill>
            <a:miter lim="800000"/>
            <a:headEnd/>
            <a:tailEnd/>
          </a:ln>
        </p:spPr>
        <p:txBody>
          <a:bodyPr wrap="none">
            <a:spAutoFit/>
          </a:bodyPr>
          <a:lstStyle/>
          <a:p>
            <a:pPr algn="ctr"/>
            <a:r>
              <a:rPr lang="en-US" sz="2000" b="1" dirty="0" smtClean="0">
                <a:solidFill>
                  <a:srgbClr val="000000"/>
                </a:solidFill>
              </a:rPr>
              <a:t>Reinventing Computing </a:t>
            </a:r>
          </a:p>
          <a:p>
            <a:pPr algn="ctr"/>
            <a:r>
              <a:rPr lang="en-US" sz="2000" b="1" dirty="0" smtClean="0">
                <a:solidFill>
                  <a:srgbClr val="000000"/>
                </a:solidFill>
              </a:rPr>
              <a:t>For Power Efficiency </a:t>
            </a:r>
            <a:endParaRPr lang="en-US" sz="2000" b="1" dirty="0">
              <a:solidFill>
                <a:srgbClr val="000000"/>
              </a:solidFill>
            </a:endParaRPr>
          </a:p>
        </p:txBody>
      </p:sp>
      <p:sp>
        <p:nvSpPr>
          <p:cNvPr id="23559" name="Text Box 25"/>
          <p:cNvSpPr txBox="1">
            <a:spLocks noChangeArrowheads="1"/>
          </p:cNvSpPr>
          <p:nvPr/>
        </p:nvSpPr>
        <p:spPr bwMode="auto">
          <a:xfrm>
            <a:off x="3197225" y="3883025"/>
            <a:ext cx="1604963" cy="307975"/>
          </a:xfrm>
          <a:prstGeom prst="rect">
            <a:avLst/>
          </a:prstGeom>
          <a:solidFill>
            <a:srgbClr val="FFFF99"/>
          </a:solidFill>
          <a:ln w="9525">
            <a:noFill/>
            <a:miter lim="800000"/>
            <a:headEnd/>
            <a:tailEnd/>
          </a:ln>
        </p:spPr>
        <p:txBody>
          <a:bodyPr wrap="none">
            <a:spAutoFit/>
          </a:bodyPr>
          <a:lstStyle/>
          <a:p>
            <a:pPr algn="ctr"/>
            <a:r>
              <a:rPr lang="en-US" sz="1400" b="1">
                <a:solidFill>
                  <a:srgbClr val="000000"/>
                </a:solidFill>
              </a:rPr>
              <a:t>Execution Model</a:t>
            </a:r>
          </a:p>
        </p:txBody>
      </p:sp>
      <p:sp>
        <p:nvSpPr>
          <p:cNvPr id="23560" name="Content Placeholder 2"/>
          <p:cNvSpPr txBox="1">
            <a:spLocks/>
          </p:cNvSpPr>
          <p:nvPr/>
        </p:nvSpPr>
        <p:spPr bwMode="auto">
          <a:xfrm>
            <a:off x="4486275" y="5641975"/>
            <a:ext cx="2527300" cy="1257300"/>
          </a:xfrm>
          <a:prstGeom prst="rect">
            <a:avLst/>
          </a:prstGeom>
          <a:noFill/>
          <a:ln w="12700">
            <a:noFill/>
            <a:prstDash val="lgDash"/>
            <a:miter lim="800000"/>
            <a:headEnd/>
            <a:tailEnd/>
          </a:ln>
        </p:spPr>
        <p:txBody>
          <a:bodyPr lIns="90488" tIns="44450" rIns="90488" bIns="44450">
            <a:spAutoFit/>
          </a:bodyPr>
          <a:lstStyle/>
          <a:p>
            <a:pPr marL="169863" indent="-169863">
              <a:lnSpc>
                <a:spcPct val="80000"/>
              </a:lnSpc>
              <a:spcBef>
                <a:spcPts val="300"/>
              </a:spcBef>
              <a:buClr>
                <a:srgbClr val="000000"/>
              </a:buClr>
              <a:buFont typeface="Wingdings" pitchFamily="2" charset="2"/>
              <a:buNone/>
            </a:pPr>
            <a:r>
              <a:rPr lang="en-US" sz="1000" b="1">
                <a:solidFill>
                  <a:srgbClr val="000000"/>
                </a:solidFill>
                <a:ea typeface="Osaka"/>
                <a:cs typeface="Osaka"/>
              </a:rPr>
              <a:t>UHPC Specifications</a:t>
            </a:r>
          </a:p>
          <a:p>
            <a:pPr marL="169863" indent="-169863">
              <a:lnSpc>
                <a:spcPct val="80000"/>
              </a:lnSpc>
              <a:spcBef>
                <a:spcPts val="300"/>
              </a:spcBef>
              <a:buClr>
                <a:srgbClr val="000000"/>
              </a:buClr>
              <a:buFont typeface="Arial" pitchFamily="34" charset="0"/>
              <a:buChar char="•"/>
            </a:pPr>
            <a:r>
              <a:rPr lang="en-US" sz="900" b="1">
                <a:solidFill>
                  <a:srgbClr val="000000"/>
                </a:solidFill>
                <a:ea typeface="Osaka"/>
                <a:cs typeface="Osaka"/>
              </a:rPr>
              <a:t>1 PFLOPS</a:t>
            </a:r>
          </a:p>
          <a:p>
            <a:pPr marL="169863" indent="-169863">
              <a:lnSpc>
                <a:spcPct val="80000"/>
              </a:lnSpc>
              <a:spcBef>
                <a:spcPts val="300"/>
              </a:spcBef>
              <a:buClr>
                <a:srgbClr val="000000"/>
              </a:buClr>
              <a:buFont typeface="Arial" pitchFamily="34" charset="0"/>
              <a:buChar char="•"/>
            </a:pPr>
            <a:r>
              <a:rPr lang="en-US" sz="900" b="1">
                <a:solidFill>
                  <a:srgbClr val="000000"/>
                </a:solidFill>
                <a:ea typeface="Osaka"/>
                <a:cs typeface="Osaka"/>
              </a:rPr>
              <a:t>50 GFlops/W </a:t>
            </a:r>
          </a:p>
          <a:p>
            <a:pPr marL="169863" indent="-169863">
              <a:lnSpc>
                <a:spcPct val="80000"/>
              </a:lnSpc>
              <a:spcBef>
                <a:spcPts val="300"/>
              </a:spcBef>
              <a:buClr>
                <a:srgbClr val="000000"/>
              </a:buClr>
              <a:buFont typeface="Arial" pitchFamily="34" charset="0"/>
              <a:buChar char="•"/>
            </a:pPr>
            <a:r>
              <a:rPr lang="en-US" sz="900" b="1">
                <a:solidFill>
                  <a:srgbClr val="000000"/>
                </a:solidFill>
                <a:ea typeface="Osaka"/>
                <a:cs typeface="Osaka"/>
              </a:rPr>
              <a:t>Single Air-Cooled Cabinet</a:t>
            </a:r>
          </a:p>
          <a:p>
            <a:pPr marL="169863" indent="-169863">
              <a:lnSpc>
                <a:spcPct val="80000"/>
              </a:lnSpc>
              <a:spcBef>
                <a:spcPts val="300"/>
              </a:spcBef>
              <a:buClr>
                <a:srgbClr val="000000"/>
              </a:buClr>
              <a:buFont typeface="Arial" pitchFamily="34" charset="0"/>
              <a:buChar char="•"/>
            </a:pPr>
            <a:r>
              <a:rPr lang="en-US" sz="900" b="1">
                <a:solidFill>
                  <a:srgbClr val="000000"/>
                </a:solidFill>
                <a:ea typeface="Osaka"/>
                <a:cs typeface="Osaka"/>
              </a:rPr>
              <a:t>10 PB storage</a:t>
            </a:r>
          </a:p>
          <a:p>
            <a:pPr marL="169863" indent="-169863">
              <a:lnSpc>
                <a:spcPct val="80000"/>
              </a:lnSpc>
              <a:spcBef>
                <a:spcPts val="300"/>
              </a:spcBef>
              <a:buClr>
                <a:srgbClr val="000000"/>
              </a:buClr>
              <a:buFont typeface="Arial" pitchFamily="34" charset="0"/>
              <a:buChar char="•"/>
            </a:pPr>
            <a:r>
              <a:rPr lang="en-US" sz="900" b="1">
                <a:solidFill>
                  <a:srgbClr val="000000"/>
                </a:solidFill>
                <a:ea typeface="Osaka"/>
                <a:cs typeface="Osaka"/>
              </a:rPr>
              <a:t>1 PB memory</a:t>
            </a:r>
          </a:p>
          <a:p>
            <a:pPr marL="169863" indent="-169863">
              <a:lnSpc>
                <a:spcPct val="80000"/>
              </a:lnSpc>
              <a:spcBef>
                <a:spcPts val="300"/>
              </a:spcBef>
              <a:buClr>
                <a:srgbClr val="000000"/>
              </a:buClr>
              <a:buFont typeface="Arial" pitchFamily="34" charset="0"/>
              <a:buChar char="•"/>
            </a:pPr>
            <a:r>
              <a:rPr lang="en-US" sz="900" b="1">
                <a:solidFill>
                  <a:srgbClr val="000000"/>
                </a:solidFill>
                <a:ea typeface="Osaka"/>
                <a:cs typeface="Osaka"/>
              </a:rPr>
              <a:t>20 – 30 KW</a:t>
            </a:r>
          </a:p>
          <a:p>
            <a:pPr marL="169863" indent="-169863">
              <a:lnSpc>
                <a:spcPct val="80000"/>
              </a:lnSpc>
              <a:spcBef>
                <a:spcPts val="300"/>
              </a:spcBef>
              <a:buClr>
                <a:srgbClr val="000000"/>
              </a:buClr>
              <a:buFont typeface="Arial" pitchFamily="34" charset="0"/>
              <a:buChar char="•"/>
            </a:pPr>
            <a:r>
              <a:rPr lang="en-US" sz="900" b="1">
                <a:solidFill>
                  <a:srgbClr val="000000"/>
                </a:solidFill>
                <a:ea typeface="Osaka"/>
                <a:cs typeface="Osaka"/>
              </a:rPr>
              <a:t>Streaming I/O</a:t>
            </a:r>
          </a:p>
        </p:txBody>
      </p:sp>
      <p:sp>
        <p:nvSpPr>
          <p:cNvPr id="23561" name="Content Placeholder 2"/>
          <p:cNvSpPr txBox="1">
            <a:spLocks/>
          </p:cNvSpPr>
          <p:nvPr/>
        </p:nvSpPr>
        <p:spPr bwMode="auto">
          <a:xfrm>
            <a:off x="6975475" y="5740400"/>
            <a:ext cx="2116138" cy="960438"/>
          </a:xfrm>
          <a:prstGeom prst="rect">
            <a:avLst/>
          </a:prstGeom>
          <a:noFill/>
          <a:ln w="12700">
            <a:noFill/>
            <a:prstDash val="lgDash"/>
            <a:miter lim="800000"/>
            <a:headEnd/>
            <a:tailEnd/>
          </a:ln>
        </p:spPr>
        <p:txBody>
          <a:bodyPr lIns="90488" tIns="44450" rIns="90488" bIns="44450">
            <a:spAutoFit/>
          </a:bodyPr>
          <a:lstStyle/>
          <a:p>
            <a:pPr marL="234950" indent="-177800">
              <a:lnSpc>
                <a:spcPct val="80000"/>
              </a:lnSpc>
              <a:spcBef>
                <a:spcPts val="300"/>
              </a:spcBef>
              <a:buClr>
                <a:srgbClr val="000000"/>
              </a:buClr>
              <a:buFont typeface="Wingdings" pitchFamily="2" charset="2"/>
              <a:buNone/>
            </a:pPr>
            <a:r>
              <a:rPr lang="en-US" sz="1000" b="1">
                <a:solidFill>
                  <a:srgbClr val="000000"/>
                </a:solidFill>
                <a:ea typeface="Osaka"/>
                <a:cs typeface="Osaka"/>
              </a:rPr>
              <a:t>Processor Module</a:t>
            </a:r>
            <a:endParaRPr lang="en-US" sz="900">
              <a:solidFill>
                <a:srgbClr val="000000"/>
              </a:solidFill>
              <a:ea typeface="Osaka"/>
              <a:cs typeface="Osaka"/>
            </a:endParaRPr>
          </a:p>
          <a:p>
            <a:pPr marL="234950" indent="-177800">
              <a:lnSpc>
                <a:spcPct val="80000"/>
              </a:lnSpc>
              <a:spcBef>
                <a:spcPts val="300"/>
              </a:spcBef>
              <a:buClr>
                <a:srgbClr val="000000"/>
              </a:buClr>
              <a:buFont typeface="Arial" pitchFamily="34" charset="0"/>
              <a:buChar char="•"/>
            </a:pPr>
            <a:r>
              <a:rPr lang="en-US" sz="900">
                <a:solidFill>
                  <a:srgbClr val="000000"/>
                </a:solidFill>
                <a:ea typeface="Osaka"/>
                <a:cs typeface="Osaka"/>
              </a:rPr>
              <a:t>Processor resources &amp; DRAM</a:t>
            </a:r>
          </a:p>
          <a:p>
            <a:pPr marL="234950" indent="-177800">
              <a:lnSpc>
                <a:spcPct val="80000"/>
              </a:lnSpc>
              <a:spcBef>
                <a:spcPts val="300"/>
              </a:spcBef>
              <a:buClr>
                <a:srgbClr val="000000"/>
              </a:buClr>
              <a:buFont typeface="Arial" pitchFamily="34" charset="0"/>
              <a:buChar char="•"/>
            </a:pPr>
            <a:r>
              <a:rPr lang="en-US" sz="900">
                <a:solidFill>
                  <a:srgbClr val="000000"/>
                </a:solidFill>
                <a:ea typeface="Osaka"/>
                <a:cs typeface="Osaka"/>
              </a:rPr>
              <a:t>10 TFLOPS</a:t>
            </a:r>
          </a:p>
          <a:p>
            <a:pPr marL="234950" indent="-177800">
              <a:lnSpc>
                <a:spcPct val="80000"/>
              </a:lnSpc>
              <a:spcBef>
                <a:spcPts val="300"/>
              </a:spcBef>
              <a:buClr>
                <a:srgbClr val="000000"/>
              </a:buClr>
              <a:buFont typeface="Arial" pitchFamily="34" charset="0"/>
              <a:buChar char="•"/>
            </a:pPr>
            <a:r>
              <a:rPr lang="en-US" sz="900">
                <a:solidFill>
                  <a:srgbClr val="000000"/>
                </a:solidFill>
                <a:ea typeface="Osaka"/>
                <a:cs typeface="Osaka"/>
              </a:rPr>
              <a:t>32 GB</a:t>
            </a:r>
          </a:p>
          <a:p>
            <a:pPr marL="234950" indent="-177800">
              <a:lnSpc>
                <a:spcPct val="80000"/>
              </a:lnSpc>
              <a:spcBef>
                <a:spcPts val="300"/>
              </a:spcBef>
              <a:buClr>
                <a:srgbClr val="000000"/>
              </a:buClr>
              <a:buFont typeface="Arial" pitchFamily="34" charset="0"/>
              <a:buChar char="•"/>
            </a:pPr>
            <a:r>
              <a:rPr lang="en-US" sz="900">
                <a:solidFill>
                  <a:srgbClr val="000000"/>
                </a:solidFill>
                <a:ea typeface="Osaka"/>
                <a:cs typeface="Osaka"/>
              </a:rPr>
              <a:t>125 W</a:t>
            </a:r>
          </a:p>
          <a:p>
            <a:pPr marL="234950" indent="-177800">
              <a:lnSpc>
                <a:spcPct val="80000"/>
              </a:lnSpc>
              <a:spcBef>
                <a:spcPts val="300"/>
              </a:spcBef>
              <a:buClr>
                <a:srgbClr val="000000"/>
              </a:buClr>
              <a:buFont typeface="Arial" pitchFamily="34" charset="0"/>
              <a:buChar char="•"/>
            </a:pPr>
            <a:r>
              <a:rPr lang="en-US" sz="900">
                <a:solidFill>
                  <a:srgbClr val="000000"/>
                </a:solidFill>
                <a:ea typeface="Osaka"/>
                <a:cs typeface="Osaka"/>
              </a:rPr>
              <a:t>1 Byte/FLOP off-chip Bandwidth</a:t>
            </a:r>
          </a:p>
        </p:txBody>
      </p:sp>
      <p:sp>
        <p:nvSpPr>
          <p:cNvPr id="23562" name="Freeform 20"/>
          <p:cNvSpPr>
            <a:spLocks/>
          </p:cNvSpPr>
          <p:nvPr/>
        </p:nvSpPr>
        <p:spPr bwMode="auto">
          <a:xfrm>
            <a:off x="6721475" y="5486400"/>
            <a:ext cx="838200" cy="273050"/>
          </a:xfrm>
          <a:custGeom>
            <a:avLst/>
            <a:gdLst>
              <a:gd name="T0" fmla="*/ 2147483647 w 570"/>
              <a:gd name="T1" fmla="*/ 2147483647 h 253"/>
              <a:gd name="T2" fmla="*/ 2147483647 w 570"/>
              <a:gd name="T3" fmla="*/ 2147483647 h 253"/>
              <a:gd name="T4" fmla="*/ 0 w 570"/>
              <a:gd name="T5" fmla="*/ 0 h 253"/>
              <a:gd name="T6" fmla="*/ 0 60000 65536"/>
              <a:gd name="T7" fmla="*/ 0 60000 65536"/>
              <a:gd name="T8" fmla="*/ 0 60000 65536"/>
              <a:gd name="T9" fmla="*/ 0 w 570"/>
              <a:gd name="T10" fmla="*/ 0 h 253"/>
              <a:gd name="T11" fmla="*/ 570 w 570"/>
              <a:gd name="T12" fmla="*/ 253 h 253"/>
            </a:gdLst>
            <a:ahLst/>
            <a:cxnLst>
              <a:cxn ang="T6">
                <a:pos x="T0" y="T1"/>
              </a:cxn>
              <a:cxn ang="T7">
                <a:pos x="T2" y="T3"/>
              </a:cxn>
              <a:cxn ang="T8">
                <a:pos x="T4" y="T5"/>
              </a:cxn>
            </a:cxnLst>
            <a:rect l="T9" t="T10" r="T11" b="T12"/>
            <a:pathLst>
              <a:path w="570" h="253">
                <a:moveTo>
                  <a:pt x="308" y="253"/>
                </a:moveTo>
                <a:cubicBezTo>
                  <a:pt x="439" y="200"/>
                  <a:pt x="570" y="147"/>
                  <a:pt x="519" y="105"/>
                </a:cubicBezTo>
                <a:cubicBezTo>
                  <a:pt x="468" y="63"/>
                  <a:pt x="86" y="17"/>
                  <a:pt x="0" y="0"/>
                </a:cubicBezTo>
              </a:path>
            </a:pathLst>
          </a:custGeom>
          <a:noFill/>
          <a:ln w="76200">
            <a:solidFill>
              <a:srgbClr val="FF0000">
                <a:alpha val="27843"/>
              </a:srgbClr>
            </a:solidFill>
            <a:round/>
            <a:headEnd/>
            <a:tailEnd type="triangle" w="med" len="med"/>
          </a:ln>
          <a:effectLst>
            <a:prstShdw prst="shdw17" dist="17961" dir="2700000">
              <a:srgbClr val="990000">
                <a:alpha val="74997"/>
              </a:srgbClr>
            </a:prstShdw>
          </a:effectLst>
        </p:spPr>
        <p:txBody>
          <a:bodyPr wrap="none" anchor="ctr"/>
          <a:lstStyle/>
          <a:p>
            <a:pPr algn="ctr"/>
            <a:endParaRPr lang="en-US">
              <a:solidFill>
                <a:srgbClr val="000000"/>
              </a:solidFill>
            </a:endParaRPr>
          </a:p>
        </p:txBody>
      </p:sp>
      <p:pic>
        <p:nvPicPr>
          <p:cNvPr id="11" name="Picture 10" descr="Harrod-Fritze crop.JPG"/>
          <p:cNvPicPr>
            <a:picLocks noChangeAspect="1"/>
          </p:cNvPicPr>
          <p:nvPr/>
        </p:nvPicPr>
        <p:blipFill>
          <a:blip r:embed="rId4"/>
          <a:srcRect l="12632"/>
          <a:stretch>
            <a:fillRect/>
          </a:stretch>
        </p:blipFill>
        <p:spPr>
          <a:xfrm>
            <a:off x="7848600" y="0"/>
            <a:ext cx="990600" cy="96673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p:txBody>
          <a:bodyPr/>
          <a:lstStyle/>
          <a:p>
            <a:pPr eaLnBrk="1" hangingPunct="1">
              <a:defRPr/>
            </a:pPr>
            <a:r>
              <a:rPr lang="en-US" dirty="0" smtClean="0"/>
              <a:t>We’re Always Hiring at DARPA</a:t>
            </a:r>
          </a:p>
        </p:txBody>
      </p:sp>
      <p:sp>
        <p:nvSpPr>
          <p:cNvPr id="24579" name="Rectangle 3"/>
          <p:cNvSpPr>
            <a:spLocks noGrp="1" noChangeArrowheads="1"/>
          </p:cNvSpPr>
          <p:nvPr>
            <p:ph type="body" idx="1"/>
          </p:nvPr>
        </p:nvSpPr>
        <p:spPr>
          <a:xfrm>
            <a:off x="457200" y="1268413"/>
            <a:ext cx="8229600" cy="3740150"/>
          </a:xfrm>
        </p:spPr>
        <p:txBody>
          <a:bodyPr/>
          <a:lstStyle/>
          <a:p>
            <a:pPr eaLnBrk="1" hangingPunct="1">
              <a:spcBef>
                <a:spcPct val="45000"/>
              </a:spcBef>
              <a:spcAft>
                <a:spcPct val="15000"/>
              </a:spcAft>
              <a:buFont typeface="Wingdings" pitchFamily="2" charset="2"/>
              <a:buNone/>
            </a:pPr>
            <a:r>
              <a:rPr lang="en-US" smtClean="0"/>
              <a:t>DARPA PM Candidate Characteristics</a:t>
            </a:r>
          </a:p>
          <a:p>
            <a:pPr eaLnBrk="1" hangingPunct="1">
              <a:spcBef>
                <a:spcPct val="45000"/>
              </a:spcBef>
              <a:spcAft>
                <a:spcPct val="15000"/>
              </a:spcAft>
            </a:pPr>
            <a:r>
              <a:rPr lang="en-US" smtClean="0"/>
              <a:t>Idea Generator</a:t>
            </a:r>
          </a:p>
          <a:p>
            <a:pPr eaLnBrk="1" hangingPunct="1">
              <a:spcBef>
                <a:spcPct val="45000"/>
              </a:spcBef>
              <a:spcAft>
                <a:spcPct val="15000"/>
              </a:spcAft>
            </a:pPr>
            <a:r>
              <a:rPr lang="en-US" smtClean="0"/>
              <a:t>Technical Expert</a:t>
            </a:r>
          </a:p>
          <a:p>
            <a:pPr eaLnBrk="1" hangingPunct="1">
              <a:spcBef>
                <a:spcPct val="45000"/>
              </a:spcBef>
              <a:spcAft>
                <a:spcPct val="15000"/>
              </a:spcAft>
            </a:pPr>
            <a:r>
              <a:rPr lang="en-US" smtClean="0"/>
              <a:t>Entrepreneur</a:t>
            </a:r>
          </a:p>
          <a:p>
            <a:pPr eaLnBrk="1" hangingPunct="1">
              <a:spcBef>
                <a:spcPct val="45000"/>
              </a:spcBef>
              <a:spcAft>
                <a:spcPct val="15000"/>
              </a:spcAft>
            </a:pPr>
            <a:r>
              <a:rPr lang="en-US" smtClean="0"/>
              <a:t>Passion to Drive Leading Edge Technology</a:t>
            </a:r>
          </a:p>
          <a:p>
            <a:pPr eaLnBrk="1" hangingPunct="1">
              <a:spcBef>
                <a:spcPct val="45000"/>
              </a:spcBef>
              <a:spcAft>
                <a:spcPct val="15000"/>
              </a:spcAft>
            </a:pPr>
            <a:r>
              <a:rPr lang="en-US" smtClean="0"/>
              <a:t>National Service</a:t>
            </a:r>
          </a:p>
          <a:p>
            <a:pPr eaLnBrk="1" hangingPunct="1">
              <a:spcBef>
                <a:spcPct val="45000"/>
              </a:spcBef>
              <a:spcAft>
                <a:spcPct val="15000"/>
              </a:spcAft>
              <a:buFont typeface="Wingdings" pitchFamily="2" charset="2"/>
              <a:buNone/>
            </a:pPr>
            <a:endParaRPr lang="en-US" smtClean="0"/>
          </a:p>
        </p:txBody>
      </p:sp>
      <p:sp>
        <p:nvSpPr>
          <p:cNvPr id="758788" name="Text Box 4"/>
          <p:cNvSpPr txBox="1">
            <a:spLocks noChangeArrowheads="1"/>
          </p:cNvSpPr>
          <p:nvPr/>
        </p:nvSpPr>
        <p:spPr bwMode="auto">
          <a:xfrm>
            <a:off x="357188" y="4919663"/>
            <a:ext cx="8401050" cy="457200"/>
          </a:xfrm>
          <a:prstGeom prst="rect">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w="9525">
            <a:noFill/>
            <a:miter lim="800000"/>
            <a:headEnd/>
            <a:tailEnd/>
          </a:ln>
          <a:effectLst>
            <a:outerShdw dist="35921" dir="2700000" algn="ctr" rotWithShape="0">
              <a:srgbClr val="000000">
                <a:alpha val="50000"/>
              </a:srgbClr>
            </a:outerShdw>
          </a:effectLst>
        </p:spPr>
        <p:txBody>
          <a:bodyPr wrap="none">
            <a:spAutoFit/>
          </a:bodyPr>
          <a:lstStyle/>
          <a:p>
            <a:pPr algn="ctr" eaLnBrk="0" hangingPunct="0">
              <a:defRPr/>
            </a:pPr>
            <a:r>
              <a:rPr lang="en-US" sz="2400" b="1">
                <a:solidFill>
                  <a:srgbClr val="FFFFFF"/>
                </a:solidFill>
                <a:effectLst>
                  <a:outerShdw blurRad="38100" dist="38100" dir="2700000" algn="tl">
                    <a:srgbClr val="000000"/>
                  </a:outerShdw>
                </a:effectLst>
                <a:latin typeface="Arial" charset="0"/>
              </a:rPr>
              <a:t>DARPA Hires Program Managers for their Program Ideas</a:t>
            </a:r>
          </a:p>
        </p:txBody>
      </p:sp>
      <p:sp>
        <p:nvSpPr>
          <p:cNvPr id="24581" name="Text Box 5"/>
          <p:cNvSpPr txBox="1">
            <a:spLocks noChangeArrowheads="1"/>
          </p:cNvSpPr>
          <p:nvPr/>
        </p:nvSpPr>
        <p:spPr bwMode="auto">
          <a:xfrm>
            <a:off x="2436813" y="5562600"/>
            <a:ext cx="4448175" cy="457200"/>
          </a:xfrm>
          <a:prstGeom prst="rect">
            <a:avLst/>
          </a:prstGeom>
          <a:gradFill rotWithShape="1">
            <a:gsLst>
              <a:gs pos="0">
                <a:srgbClr val="761800"/>
              </a:gs>
              <a:gs pos="50000">
                <a:srgbClr val="FF3300"/>
              </a:gs>
              <a:gs pos="100000">
                <a:srgbClr val="761800"/>
              </a:gs>
            </a:gsLst>
            <a:lin ang="5400000" scaled="1"/>
          </a:gradFill>
          <a:ln w="9525">
            <a:noFill/>
            <a:miter lim="800000"/>
            <a:headEnd/>
            <a:tailEnd/>
          </a:ln>
        </p:spPr>
        <p:txBody>
          <a:bodyPr wrap="none">
            <a:spAutoFit/>
          </a:bodyPr>
          <a:lstStyle/>
          <a:p>
            <a:pPr eaLnBrk="0" hangingPunct="0"/>
            <a:r>
              <a:rPr lang="en-US" sz="2400" b="1">
                <a:solidFill>
                  <a:srgbClr val="FFFFFF"/>
                </a:solidFill>
              </a:rPr>
              <a:t>… do you have what it takes?</a:t>
            </a:r>
          </a:p>
        </p:txBody>
      </p:sp>
      <p:sp>
        <p:nvSpPr>
          <p:cNvPr id="24582" name="Text Box 6"/>
          <p:cNvSpPr txBox="1">
            <a:spLocks noChangeArrowheads="1"/>
          </p:cNvSpPr>
          <p:nvPr/>
        </p:nvSpPr>
        <p:spPr bwMode="auto">
          <a:xfrm>
            <a:off x="3241675" y="6176963"/>
            <a:ext cx="2874963" cy="457200"/>
          </a:xfrm>
          <a:prstGeom prst="rect">
            <a:avLst/>
          </a:prstGeom>
          <a:gradFill rotWithShape="1">
            <a:gsLst>
              <a:gs pos="0">
                <a:srgbClr val="761800"/>
              </a:gs>
              <a:gs pos="50000">
                <a:srgbClr val="FF3300"/>
              </a:gs>
              <a:gs pos="100000">
                <a:srgbClr val="761800"/>
              </a:gs>
            </a:gsLst>
            <a:lin ang="5400000" scaled="1"/>
          </a:gradFill>
          <a:ln w="9525">
            <a:noFill/>
            <a:miter lim="800000"/>
            <a:headEnd/>
            <a:tailEnd/>
          </a:ln>
        </p:spPr>
        <p:txBody>
          <a:bodyPr wrap="none">
            <a:spAutoFit/>
          </a:bodyPr>
          <a:lstStyle/>
          <a:p>
            <a:pPr eaLnBrk="0" hangingPunct="0"/>
            <a:r>
              <a:rPr lang="en-US" sz="2400" b="1">
                <a:solidFill>
                  <a:srgbClr val="FFFFFF"/>
                </a:solidFill>
              </a:rPr>
              <a:t>… come talk to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4"/>
          <p:cNvSpPr>
            <a:spLocks noGrp="1"/>
          </p:cNvSpPr>
          <p:nvPr>
            <p:ph type="sldNum" sz="quarter" idx="12"/>
          </p:nvPr>
        </p:nvSpPr>
        <p:spPr>
          <a:noFill/>
        </p:spPr>
        <p:txBody>
          <a:bodyPr/>
          <a:lstStyle/>
          <a:p>
            <a:fld id="{D1C481CA-5D70-45A2-8EF7-F5C16748A201}" type="slidenum">
              <a:rPr lang="en-US" smtClean="0"/>
              <a:pPr/>
              <a:t>3</a:t>
            </a:fld>
            <a:endParaRPr lang="en-US" smtClean="0"/>
          </a:p>
        </p:txBody>
      </p:sp>
      <p:graphicFrame>
        <p:nvGraphicFramePr>
          <p:cNvPr id="1026" name="Object 2"/>
          <p:cNvGraphicFramePr>
            <a:graphicFrameLocks noChangeAspect="1"/>
          </p:cNvGraphicFramePr>
          <p:nvPr/>
        </p:nvGraphicFramePr>
        <p:xfrm>
          <a:off x="0" y="990600"/>
          <a:ext cx="9144000" cy="5794375"/>
        </p:xfrm>
        <a:graphic>
          <a:graphicData uri="http://schemas.openxmlformats.org/presentationml/2006/ole">
            <mc:AlternateContent xmlns:mc="http://schemas.openxmlformats.org/markup-compatibility/2006">
              <mc:Choice xmlns:v="urn:schemas-microsoft-com:vml" Requires="v">
                <p:oleObj spid="_x0000_s1028" name="Photo Editor Photo" r:id="rId4" imgW="7621064" imgH="4780952" progId="">
                  <p:embed/>
                </p:oleObj>
              </mc:Choice>
              <mc:Fallback>
                <p:oleObj name="Photo Editor Photo" r:id="rId4" imgW="7621064" imgH="478095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79437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553987" name="Object 3"/>
          <p:cNvGraphicFramePr>
            <a:graphicFrameLocks noChangeAspect="1"/>
          </p:cNvGraphicFramePr>
          <p:nvPr/>
        </p:nvGraphicFramePr>
        <p:xfrm>
          <a:off x="1433513" y="5064125"/>
          <a:ext cx="5557837" cy="1149350"/>
        </p:xfrm>
        <a:graphic>
          <a:graphicData uri="http://schemas.openxmlformats.org/presentationml/2006/ole">
            <mc:AlternateContent xmlns:mc="http://schemas.openxmlformats.org/markup-compatibility/2006">
              <mc:Choice xmlns:v="urn:schemas-microsoft-com:vml" Requires="v">
                <p:oleObj spid="_x0000_s1029" name="Photo Editor Photo" r:id="rId6" imgW="8752381" imgH="1809524" progId="">
                  <p:embed/>
                </p:oleObj>
              </mc:Choice>
              <mc:Fallback>
                <p:oleObj name="Photo Editor Photo" r:id="rId6" imgW="8752381" imgH="1809524"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3513" y="5064125"/>
                        <a:ext cx="5557837" cy="11493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53988" name="Rectangle 4"/>
          <p:cNvSpPr>
            <a:spLocks noGrp="1" noChangeArrowheads="1"/>
          </p:cNvSpPr>
          <p:nvPr>
            <p:ph type="title"/>
          </p:nvPr>
        </p:nvSpPr>
        <p:spPr>
          <a:xfrm>
            <a:off x="1695450" y="115888"/>
            <a:ext cx="5843588" cy="796925"/>
          </a:xfrm>
        </p:spPr>
        <p:txBody>
          <a:bodyPr/>
          <a:lstStyle/>
          <a:p>
            <a:pPr eaLnBrk="1" hangingPunct="1">
              <a:defRPr/>
            </a:pPr>
            <a:r>
              <a:rPr lang="en-US" smtClean="0"/>
              <a:t>DARPA Role in</a:t>
            </a:r>
            <a:br>
              <a:rPr lang="en-US" smtClean="0"/>
            </a:br>
            <a:r>
              <a:rPr lang="en-US" smtClean="0"/>
              <a:t>Science and Technology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53987"/>
                                        </p:tgtEl>
                                        <p:attrNameLst>
                                          <p:attrName>style.visibility</p:attrName>
                                        </p:attrNameLst>
                                      </p:cBhvr>
                                      <p:to>
                                        <p:strVal val="visible"/>
                                      </p:to>
                                    </p:set>
                                    <p:animEffect transition="in" filter="wipe(right)">
                                      <p:cBhvr>
                                        <p:cTn id="7" dur="500"/>
                                        <p:tgtEl>
                                          <p:spTgt spid="553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2"/>
          </p:nvPr>
        </p:nvSpPr>
        <p:spPr>
          <a:noFill/>
        </p:spPr>
        <p:txBody>
          <a:bodyPr/>
          <a:lstStyle/>
          <a:p>
            <a:fld id="{2D22CC8C-7A53-4436-84CE-B323B1A560EB}" type="slidenum">
              <a:rPr lang="en-US" smtClean="0"/>
              <a:pPr/>
              <a:t>4</a:t>
            </a:fld>
            <a:endParaRPr lang="en-US" smtClean="0"/>
          </a:p>
        </p:txBody>
      </p:sp>
      <p:graphicFrame>
        <p:nvGraphicFramePr>
          <p:cNvPr id="2050" name="Object 2"/>
          <p:cNvGraphicFramePr>
            <a:graphicFrameLocks noChangeAspect="1"/>
          </p:cNvGraphicFramePr>
          <p:nvPr/>
        </p:nvGraphicFramePr>
        <p:xfrm>
          <a:off x="0" y="1063625"/>
          <a:ext cx="9144000" cy="5794375"/>
        </p:xfrm>
        <a:graphic>
          <a:graphicData uri="http://schemas.openxmlformats.org/presentationml/2006/ole">
            <mc:AlternateContent xmlns:mc="http://schemas.openxmlformats.org/markup-compatibility/2006">
              <mc:Choice xmlns:v="urn:schemas-microsoft-com:vml" Requires="v">
                <p:oleObj spid="_x0000_s2051" name="Photo Editor Photo" r:id="rId4" imgW="7621064" imgH="4780952" progId="">
                  <p:embed/>
                </p:oleObj>
              </mc:Choice>
              <mc:Fallback>
                <p:oleObj name="Photo Editor Photo" r:id="rId4" imgW="7621064" imgH="478095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3625"/>
                        <a:ext cx="9144000" cy="579437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53988" name="Rectangle 4"/>
          <p:cNvSpPr>
            <a:spLocks noGrp="1" noChangeArrowheads="1"/>
          </p:cNvSpPr>
          <p:nvPr>
            <p:ph type="title"/>
          </p:nvPr>
        </p:nvSpPr>
        <p:spPr>
          <a:xfrm>
            <a:off x="1695450" y="115888"/>
            <a:ext cx="5843588" cy="796925"/>
          </a:xfrm>
        </p:spPr>
        <p:txBody>
          <a:bodyPr/>
          <a:lstStyle/>
          <a:p>
            <a:pPr eaLnBrk="1" hangingPunct="1">
              <a:defRPr/>
            </a:pPr>
            <a:r>
              <a:rPr lang="en-US" smtClean="0"/>
              <a:t>DARPA Role in</a:t>
            </a:r>
            <a:br>
              <a:rPr lang="en-US" smtClean="0"/>
            </a:br>
            <a:r>
              <a:rPr lang="en-US" smtClean="0"/>
              <a:t>Science and Technology</a:t>
            </a:r>
          </a:p>
        </p:txBody>
      </p:sp>
      <p:grpSp>
        <p:nvGrpSpPr>
          <p:cNvPr id="2053" name="Group 15"/>
          <p:cNvGrpSpPr>
            <a:grpSpLocks/>
          </p:cNvGrpSpPr>
          <p:nvPr/>
        </p:nvGrpSpPr>
        <p:grpSpPr bwMode="auto">
          <a:xfrm>
            <a:off x="4038600" y="2819400"/>
            <a:ext cx="3581399" cy="2405063"/>
            <a:chOff x="3942122" y="3495677"/>
            <a:chExt cx="2118010" cy="2404592"/>
          </a:xfrm>
        </p:grpSpPr>
        <p:pic>
          <p:nvPicPr>
            <p:cNvPr id="2060" name="Picture 35" descr="fritze"/>
            <p:cNvPicPr>
              <a:picLocks noChangeAspect="1" noChangeArrowheads="1"/>
            </p:cNvPicPr>
            <p:nvPr/>
          </p:nvPicPr>
          <p:blipFill>
            <a:blip r:embed="rId6"/>
            <a:srcRect b="13567"/>
            <a:stretch>
              <a:fillRect/>
            </a:stretch>
          </p:blipFill>
          <p:spPr bwMode="auto">
            <a:xfrm>
              <a:off x="3942122" y="3814748"/>
              <a:ext cx="630897" cy="1062038"/>
            </a:xfrm>
            <a:prstGeom prst="rect">
              <a:avLst/>
            </a:prstGeom>
            <a:noFill/>
            <a:ln w="9525">
              <a:noFill/>
              <a:miter lim="800000"/>
              <a:headEnd/>
              <a:tailEnd/>
            </a:ln>
          </p:spPr>
        </p:pic>
        <p:pic>
          <p:nvPicPr>
            <p:cNvPr id="2061" name="Picture 27" descr="Lal2"/>
            <p:cNvPicPr>
              <a:picLocks noChangeAspect="1" noChangeArrowheads="1"/>
            </p:cNvPicPr>
            <p:nvPr/>
          </p:nvPicPr>
          <p:blipFill>
            <a:blip r:embed="rId7"/>
            <a:srcRect r="2736" b="10777"/>
            <a:stretch>
              <a:fillRect/>
            </a:stretch>
          </p:blipFill>
          <p:spPr bwMode="auto">
            <a:xfrm>
              <a:off x="4618083" y="3800417"/>
              <a:ext cx="585834" cy="1066591"/>
            </a:xfrm>
            <a:prstGeom prst="rect">
              <a:avLst/>
            </a:prstGeom>
            <a:noFill/>
            <a:ln w="9525">
              <a:noFill/>
              <a:miter lim="800000"/>
              <a:headEnd/>
              <a:tailEnd/>
            </a:ln>
          </p:spPr>
        </p:pic>
        <p:sp>
          <p:nvSpPr>
            <p:cNvPr id="2062" name="Text Box 9"/>
            <p:cNvSpPr txBox="1">
              <a:spLocks noChangeArrowheads="1"/>
            </p:cNvSpPr>
            <p:nvPr/>
          </p:nvSpPr>
          <p:spPr bwMode="auto">
            <a:xfrm>
              <a:off x="3944938" y="3500438"/>
              <a:ext cx="800219" cy="369332"/>
            </a:xfrm>
            <a:prstGeom prst="rect">
              <a:avLst/>
            </a:prstGeom>
            <a:noFill/>
            <a:ln w="9525">
              <a:noFill/>
              <a:miter lim="800000"/>
              <a:headEnd/>
              <a:tailEnd/>
            </a:ln>
          </p:spPr>
          <p:txBody>
            <a:bodyPr wrap="none">
              <a:spAutoFit/>
            </a:bodyPr>
            <a:lstStyle/>
            <a:p>
              <a:pPr algn="ctr" eaLnBrk="0" hangingPunct="0"/>
              <a:r>
                <a:rPr lang="en-US" b="1" i="1">
                  <a:solidFill>
                    <a:srgbClr val="008000"/>
                  </a:solidFill>
                </a:rPr>
                <a:t>Fritze</a:t>
              </a:r>
            </a:p>
          </p:txBody>
        </p:sp>
        <p:sp>
          <p:nvSpPr>
            <p:cNvPr id="2063" name="Text Box 9"/>
            <p:cNvSpPr txBox="1">
              <a:spLocks noChangeArrowheads="1"/>
            </p:cNvSpPr>
            <p:nvPr/>
          </p:nvSpPr>
          <p:spPr bwMode="auto">
            <a:xfrm>
              <a:off x="4663147" y="3495677"/>
              <a:ext cx="1186141" cy="369260"/>
            </a:xfrm>
            <a:prstGeom prst="rect">
              <a:avLst/>
            </a:prstGeom>
            <a:noFill/>
            <a:ln w="9525">
              <a:noFill/>
              <a:miter lim="800000"/>
              <a:headEnd/>
              <a:tailEnd/>
            </a:ln>
          </p:spPr>
          <p:txBody>
            <a:bodyPr wrap="none">
              <a:spAutoFit/>
            </a:bodyPr>
            <a:lstStyle/>
            <a:p>
              <a:pPr algn="ctr" eaLnBrk="0" hangingPunct="0"/>
              <a:r>
                <a:rPr lang="en-US" b="1" i="1" dirty="0" smtClean="0">
                  <a:solidFill>
                    <a:srgbClr val="008000"/>
                  </a:solidFill>
                </a:rPr>
                <a:t>  Lal        Rosker</a:t>
              </a:r>
              <a:endParaRPr lang="en-US" b="1" i="1" dirty="0">
                <a:solidFill>
                  <a:srgbClr val="008000"/>
                </a:solidFill>
              </a:endParaRPr>
            </a:p>
          </p:txBody>
        </p:sp>
        <p:sp>
          <p:nvSpPr>
            <p:cNvPr id="2064" name="Text Box 9"/>
            <p:cNvSpPr txBox="1">
              <a:spLocks noChangeArrowheads="1"/>
            </p:cNvSpPr>
            <p:nvPr/>
          </p:nvSpPr>
          <p:spPr bwMode="auto">
            <a:xfrm>
              <a:off x="4060360" y="5531012"/>
              <a:ext cx="1999772" cy="369257"/>
            </a:xfrm>
            <a:prstGeom prst="rect">
              <a:avLst/>
            </a:prstGeom>
            <a:noFill/>
            <a:ln w="9525">
              <a:noFill/>
              <a:miter lim="800000"/>
              <a:headEnd/>
              <a:tailEnd/>
            </a:ln>
          </p:spPr>
          <p:txBody>
            <a:bodyPr>
              <a:spAutoFit/>
            </a:bodyPr>
            <a:lstStyle/>
            <a:p>
              <a:pPr algn="ctr" eaLnBrk="0" hangingPunct="0"/>
              <a:endParaRPr lang="en-US" b="1">
                <a:solidFill>
                  <a:srgbClr val="008000"/>
                </a:solidFill>
              </a:endParaRPr>
            </a:p>
          </p:txBody>
        </p:sp>
      </p:grpSp>
      <p:sp>
        <p:nvSpPr>
          <p:cNvPr id="2054" name="Text Box 9"/>
          <p:cNvSpPr txBox="1">
            <a:spLocks noChangeArrowheads="1"/>
          </p:cNvSpPr>
          <p:nvPr/>
        </p:nvSpPr>
        <p:spPr bwMode="auto">
          <a:xfrm>
            <a:off x="3573463" y="1566863"/>
            <a:ext cx="4368800" cy="830262"/>
          </a:xfrm>
          <a:prstGeom prst="rect">
            <a:avLst/>
          </a:prstGeom>
          <a:noFill/>
          <a:ln w="9525">
            <a:noFill/>
            <a:miter lim="800000"/>
            <a:headEnd/>
            <a:tailEnd/>
          </a:ln>
        </p:spPr>
        <p:txBody>
          <a:bodyPr wrap="none">
            <a:spAutoFit/>
          </a:bodyPr>
          <a:lstStyle/>
          <a:p>
            <a:pPr algn="ctr" eaLnBrk="0" hangingPunct="0"/>
            <a:r>
              <a:rPr lang="en-US" sz="2400" b="1" i="1">
                <a:solidFill>
                  <a:srgbClr val="C00000"/>
                </a:solidFill>
              </a:rPr>
              <a:t>DARPA PMs work to</a:t>
            </a:r>
          </a:p>
          <a:p>
            <a:pPr algn="ctr" eaLnBrk="0" hangingPunct="0"/>
            <a:r>
              <a:rPr lang="en-US" sz="2400" b="1" i="1">
                <a:solidFill>
                  <a:srgbClr val="C00000"/>
                </a:solidFill>
              </a:rPr>
              <a:t>“Fill the Gap” with programs</a:t>
            </a:r>
          </a:p>
        </p:txBody>
      </p:sp>
      <p:pic>
        <p:nvPicPr>
          <p:cNvPr id="2055" name="Picture 13" descr="kenny.jpg"/>
          <p:cNvPicPr>
            <a:picLocks noChangeAspect="1"/>
          </p:cNvPicPr>
          <p:nvPr/>
        </p:nvPicPr>
        <p:blipFill>
          <a:blip r:embed="rId8"/>
          <a:srcRect b="10011"/>
          <a:stretch>
            <a:fillRect/>
          </a:stretch>
        </p:blipFill>
        <p:spPr bwMode="auto">
          <a:xfrm>
            <a:off x="4087813" y="4264025"/>
            <a:ext cx="1012825" cy="1079500"/>
          </a:xfrm>
          <a:prstGeom prst="rect">
            <a:avLst/>
          </a:prstGeom>
          <a:noFill/>
          <a:ln w="9525">
            <a:noFill/>
            <a:miter lim="800000"/>
            <a:headEnd/>
            <a:tailEnd/>
          </a:ln>
        </p:spPr>
      </p:pic>
      <p:pic>
        <p:nvPicPr>
          <p:cNvPr id="2056" name="Picture 14" descr="shenoy.jpg"/>
          <p:cNvPicPr>
            <a:picLocks noChangeAspect="1"/>
          </p:cNvPicPr>
          <p:nvPr/>
        </p:nvPicPr>
        <p:blipFill>
          <a:blip r:embed="rId9"/>
          <a:srcRect b="13295"/>
          <a:stretch>
            <a:fillRect/>
          </a:stretch>
        </p:blipFill>
        <p:spPr bwMode="auto">
          <a:xfrm>
            <a:off x="5116513" y="4249738"/>
            <a:ext cx="969962" cy="1085850"/>
          </a:xfrm>
          <a:prstGeom prst="rect">
            <a:avLst/>
          </a:prstGeom>
          <a:noFill/>
          <a:ln w="9525">
            <a:noFill/>
            <a:miter lim="800000"/>
            <a:headEnd/>
            <a:tailEnd/>
          </a:ln>
        </p:spPr>
      </p:pic>
      <p:sp>
        <p:nvSpPr>
          <p:cNvPr id="2057" name="Rectangle 15"/>
          <p:cNvSpPr>
            <a:spLocks noChangeArrowheads="1"/>
          </p:cNvSpPr>
          <p:nvPr/>
        </p:nvSpPr>
        <p:spPr bwMode="auto">
          <a:xfrm>
            <a:off x="4144963" y="5405438"/>
            <a:ext cx="890587" cy="368300"/>
          </a:xfrm>
          <a:prstGeom prst="rect">
            <a:avLst/>
          </a:prstGeom>
          <a:noFill/>
          <a:ln w="9525">
            <a:noFill/>
            <a:miter lim="800000"/>
            <a:headEnd/>
            <a:tailEnd/>
          </a:ln>
        </p:spPr>
        <p:txBody>
          <a:bodyPr wrap="none">
            <a:spAutoFit/>
          </a:bodyPr>
          <a:lstStyle/>
          <a:p>
            <a:pPr algn="ctr" eaLnBrk="0" hangingPunct="0"/>
            <a:r>
              <a:rPr lang="en-US" b="1" i="1">
                <a:solidFill>
                  <a:srgbClr val="008000"/>
                </a:solidFill>
              </a:rPr>
              <a:t>Kenny</a:t>
            </a:r>
          </a:p>
        </p:txBody>
      </p:sp>
      <p:sp>
        <p:nvSpPr>
          <p:cNvPr id="2058" name="Rectangle 16"/>
          <p:cNvSpPr>
            <a:spLocks noChangeArrowheads="1"/>
          </p:cNvSpPr>
          <p:nvPr/>
        </p:nvSpPr>
        <p:spPr bwMode="auto">
          <a:xfrm>
            <a:off x="5113338" y="5386388"/>
            <a:ext cx="1017587" cy="369887"/>
          </a:xfrm>
          <a:prstGeom prst="rect">
            <a:avLst/>
          </a:prstGeom>
          <a:noFill/>
          <a:ln w="9525">
            <a:noFill/>
            <a:miter lim="800000"/>
            <a:headEnd/>
            <a:tailEnd/>
          </a:ln>
        </p:spPr>
        <p:txBody>
          <a:bodyPr wrap="none">
            <a:spAutoFit/>
          </a:bodyPr>
          <a:lstStyle/>
          <a:p>
            <a:pPr algn="ctr" eaLnBrk="0" hangingPunct="0"/>
            <a:r>
              <a:rPr lang="en-US" b="1" i="1" dirty="0">
                <a:solidFill>
                  <a:srgbClr val="008000"/>
                </a:solidFill>
              </a:rPr>
              <a:t>Shenoy</a:t>
            </a:r>
          </a:p>
        </p:txBody>
      </p:sp>
      <p:sp>
        <p:nvSpPr>
          <p:cNvPr id="2059" name="Rectangle 17"/>
          <p:cNvSpPr>
            <a:spLocks noChangeArrowheads="1"/>
          </p:cNvSpPr>
          <p:nvPr/>
        </p:nvSpPr>
        <p:spPr bwMode="auto">
          <a:xfrm>
            <a:off x="7162800" y="4648200"/>
            <a:ext cx="941388" cy="368300"/>
          </a:xfrm>
          <a:prstGeom prst="rect">
            <a:avLst/>
          </a:prstGeom>
          <a:noFill/>
          <a:ln w="9525">
            <a:noFill/>
            <a:miter lim="800000"/>
            <a:headEnd/>
            <a:tailEnd/>
          </a:ln>
        </p:spPr>
        <p:txBody>
          <a:bodyPr wrap="none">
            <a:spAutoFit/>
          </a:bodyPr>
          <a:lstStyle/>
          <a:p>
            <a:pPr algn="ctr" eaLnBrk="0" hangingPunct="0"/>
            <a:r>
              <a:rPr lang="en-US" b="1" i="1" dirty="0">
                <a:solidFill>
                  <a:srgbClr val="008000"/>
                </a:solidFill>
              </a:rPr>
              <a:t>Harrod</a:t>
            </a:r>
          </a:p>
        </p:txBody>
      </p:sp>
      <p:pic>
        <p:nvPicPr>
          <p:cNvPr id="17" name="Picture 23" descr="rosker"/>
          <p:cNvPicPr>
            <a:picLocks noChangeAspect="1" noChangeArrowheads="1"/>
          </p:cNvPicPr>
          <p:nvPr/>
        </p:nvPicPr>
        <p:blipFill>
          <a:blip r:embed="rId10"/>
          <a:srcRect b="10809"/>
          <a:stretch>
            <a:fillRect/>
          </a:stretch>
        </p:blipFill>
        <p:spPr bwMode="auto">
          <a:xfrm>
            <a:off x="6248401" y="3124200"/>
            <a:ext cx="990600" cy="1010989"/>
          </a:xfrm>
          <a:prstGeom prst="rect">
            <a:avLst/>
          </a:prstGeom>
          <a:noFill/>
          <a:ln w="9525">
            <a:noFill/>
            <a:miter lim="800000"/>
            <a:headEnd/>
            <a:tailEnd/>
          </a:ln>
        </p:spPr>
      </p:pic>
      <p:pic>
        <p:nvPicPr>
          <p:cNvPr id="19" name="Picture 18" descr="Harrod-Fritze crop.JPG"/>
          <p:cNvPicPr>
            <a:picLocks noChangeAspect="1"/>
          </p:cNvPicPr>
          <p:nvPr/>
        </p:nvPicPr>
        <p:blipFill>
          <a:blip r:embed="rId11"/>
          <a:srcRect l="12632"/>
          <a:stretch>
            <a:fillRect/>
          </a:stretch>
        </p:blipFill>
        <p:spPr>
          <a:xfrm>
            <a:off x="6172200" y="4267200"/>
            <a:ext cx="1054100" cy="9906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DARPA Low Power Electronics </a:t>
            </a:r>
            <a:endParaRPr lang="en-US" dirty="0"/>
          </a:p>
        </p:txBody>
      </p:sp>
      <p:sp>
        <p:nvSpPr>
          <p:cNvPr id="8195" name="Slide Number Placeholder 2"/>
          <p:cNvSpPr>
            <a:spLocks noGrp="1"/>
          </p:cNvSpPr>
          <p:nvPr>
            <p:ph type="sldNum" sz="quarter" idx="12"/>
          </p:nvPr>
        </p:nvSpPr>
        <p:spPr>
          <a:noFill/>
        </p:spPr>
        <p:txBody>
          <a:bodyPr/>
          <a:lstStyle/>
          <a:p>
            <a:fld id="{8A695F6A-3F3A-47C5-BCEC-F46188583CE6}" type="slidenum">
              <a:rPr lang="en-US" smtClean="0"/>
              <a:pPr/>
              <a:t>5</a:t>
            </a:fld>
            <a:endParaRPr lang="en-US" dirty="0" smtClean="0"/>
          </a:p>
        </p:txBody>
      </p:sp>
      <p:sp>
        <p:nvSpPr>
          <p:cNvPr id="8196" name="TextBox 3"/>
          <p:cNvSpPr txBox="1">
            <a:spLocks noChangeArrowheads="1"/>
          </p:cNvSpPr>
          <p:nvPr/>
        </p:nvSpPr>
        <p:spPr bwMode="auto">
          <a:xfrm>
            <a:off x="152400" y="1447800"/>
            <a:ext cx="6885218" cy="4524315"/>
          </a:xfrm>
          <a:prstGeom prst="rect">
            <a:avLst/>
          </a:prstGeom>
          <a:noFill/>
          <a:ln w="9525">
            <a:noFill/>
            <a:miter lim="800000"/>
            <a:headEnd/>
            <a:tailEnd/>
          </a:ln>
        </p:spPr>
        <p:txBody>
          <a:bodyPr wrap="none">
            <a:spAutoFit/>
          </a:bodyPr>
          <a:lstStyle/>
          <a:p>
            <a:r>
              <a:rPr lang="en-US" sz="2400" b="1" dirty="0">
                <a:solidFill>
                  <a:schemeClr val="bg1"/>
                </a:solidFill>
              </a:rPr>
              <a:t>Device Thrust (Fritze, Lal, Shenoy)</a:t>
            </a:r>
          </a:p>
          <a:p>
            <a:endParaRPr lang="en-US" b="1" dirty="0">
              <a:solidFill>
                <a:schemeClr val="bg1"/>
              </a:solidFill>
            </a:endParaRPr>
          </a:p>
          <a:p>
            <a:r>
              <a:rPr lang="en-US" b="1" dirty="0">
                <a:solidFill>
                  <a:schemeClr val="bg1"/>
                </a:solidFill>
              </a:rPr>
              <a:t>       STEEP, NEMS, CERA, </a:t>
            </a:r>
            <a:r>
              <a:rPr lang="en-US" b="1" dirty="0" smtClean="0">
                <a:solidFill>
                  <a:schemeClr val="bg1"/>
                </a:solidFill>
              </a:rPr>
              <a:t>STT-RAM, </a:t>
            </a:r>
            <a:r>
              <a:rPr lang="en-US" dirty="0" smtClean="0">
                <a:solidFill>
                  <a:schemeClr val="bg1"/>
                </a:solidFill>
              </a:rPr>
              <a:t>“ULP-NVM</a:t>
            </a:r>
            <a:r>
              <a:rPr lang="en-US" dirty="0">
                <a:solidFill>
                  <a:schemeClr val="bg1"/>
                </a:solidFill>
              </a:rPr>
              <a:t>”</a:t>
            </a:r>
          </a:p>
          <a:p>
            <a:endParaRPr lang="en-US" sz="2400" b="1" dirty="0">
              <a:solidFill>
                <a:schemeClr val="bg1"/>
              </a:solidFill>
            </a:endParaRPr>
          </a:p>
          <a:p>
            <a:r>
              <a:rPr lang="en-US" sz="2400" b="1" dirty="0">
                <a:solidFill>
                  <a:schemeClr val="bg1"/>
                </a:solidFill>
              </a:rPr>
              <a:t>Circuits Thrust (Fritze)</a:t>
            </a:r>
          </a:p>
          <a:p>
            <a:r>
              <a:rPr lang="en-US" sz="2400" b="1" dirty="0">
                <a:solidFill>
                  <a:schemeClr val="bg1"/>
                </a:solidFill>
              </a:rPr>
              <a:t>      </a:t>
            </a:r>
            <a:r>
              <a:rPr lang="en-US" b="1" dirty="0">
                <a:solidFill>
                  <a:schemeClr val="bg1"/>
                </a:solidFill>
              </a:rPr>
              <a:t>3DIC,</a:t>
            </a:r>
            <a:r>
              <a:rPr lang="en-US" sz="2400" b="1" dirty="0">
                <a:solidFill>
                  <a:schemeClr val="bg1"/>
                </a:solidFill>
              </a:rPr>
              <a:t> </a:t>
            </a:r>
            <a:r>
              <a:rPr lang="en-US" sz="2400" dirty="0" smtClean="0">
                <a:solidFill>
                  <a:schemeClr val="bg1"/>
                </a:solidFill>
              </a:rPr>
              <a:t>“</a:t>
            </a:r>
            <a:r>
              <a:rPr lang="en-US" dirty="0" smtClean="0">
                <a:solidFill>
                  <a:schemeClr val="bg1"/>
                </a:solidFill>
              </a:rPr>
              <a:t>ULP-Sub-V</a:t>
            </a:r>
            <a:r>
              <a:rPr lang="en-US" baseline="-25000" dirty="0" smtClean="0">
                <a:solidFill>
                  <a:schemeClr val="bg1"/>
                </a:solidFill>
              </a:rPr>
              <a:t>T</a:t>
            </a:r>
            <a:r>
              <a:rPr lang="en-US" dirty="0">
                <a:solidFill>
                  <a:schemeClr val="bg1"/>
                </a:solidFill>
              </a:rPr>
              <a:t>”</a:t>
            </a:r>
            <a:r>
              <a:rPr lang="en-US" b="1" dirty="0">
                <a:solidFill>
                  <a:schemeClr val="bg1"/>
                </a:solidFill>
              </a:rPr>
              <a:t>, </a:t>
            </a:r>
            <a:r>
              <a:rPr lang="en-US" b="1" dirty="0" smtClean="0">
                <a:solidFill>
                  <a:schemeClr val="bg1"/>
                </a:solidFill>
              </a:rPr>
              <a:t>“</a:t>
            </a:r>
            <a:r>
              <a:rPr lang="en-US" dirty="0" err="1" smtClean="0">
                <a:solidFill>
                  <a:schemeClr val="bg1"/>
                </a:solidFill>
              </a:rPr>
              <a:t>HiBESST</a:t>
            </a:r>
            <a:r>
              <a:rPr lang="en-US" dirty="0" smtClean="0">
                <a:solidFill>
                  <a:schemeClr val="bg1"/>
                </a:solidFill>
              </a:rPr>
              <a:t>”</a:t>
            </a:r>
            <a:endParaRPr lang="en-US" sz="2400" baseline="-25000" dirty="0">
              <a:solidFill>
                <a:schemeClr val="bg1"/>
              </a:solidFill>
            </a:endParaRPr>
          </a:p>
          <a:p>
            <a:endParaRPr lang="en-US" sz="2400" b="1" dirty="0">
              <a:solidFill>
                <a:schemeClr val="bg1"/>
              </a:solidFill>
            </a:endParaRPr>
          </a:p>
          <a:p>
            <a:r>
              <a:rPr lang="en-US" sz="2400" b="1" dirty="0">
                <a:solidFill>
                  <a:schemeClr val="bg1"/>
                </a:solidFill>
              </a:rPr>
              <a:t>Thermal Management Thrust (Kenny)</a:t>
            </a:r>
          </a:p>
          <a:p>
            <a:r>
              <a:rPr lang="en-US" sz="2400" b="1" dirty="0">
                <a:solidFill>
                  <a:schemeClr val="bg1"/>
                </a:solidFill>
              </a:rPr>
              <a:t>       </a:t>
            </a:r>
            <a:r>
              <a:rPr lang="en-US" b="1" dirty="0">
                <a:solidFill>
                  <a:schemeClr val="bg1"/>
                </a:solidFill>
              </a:rPr>
              <a:t>TGP, MACE, NTI, </a:t>
            </a:r>
            <a:r>
              <a:rPr lang="en-US" b="1" dirty="0" smtClean="0">
                <a:solidFill>
                  <a:schemeClr val="bg1"/>
                </a:solidFill>
              </a:rPr>
              <a:t>ACM</a:t>
            </a:r>
          </a:p>
          <a:p>
            <a:r>
              <a:rPr lang="en-US" b="1" dirty="0" smtClean="0">
                <a:solidFill>
                  <a:schemeClr val="bg1"/>
                </a:solidFill>
              </a:rPr>
              <a:t>          “</a:t>
            </a:r>
            <a:r>
              <a:rPr lang="en-US" dirty="0" smtClean="0">
                <a:solidFill>
                  <a:schemeClr val="bg1"/>
                </a:solidFill>
              </a:rPr>
              <a:t>THREADS” (Rosker/Albrecht)</a:t>
            </a:r>
            <a:endParaRPr lang="en-US" dirty="0">
              <a:solidFill>
                <a:schemeClr val="bg1"/>
              </a:solidFill>
            </a:endParaRPr>
          </a:p>
          <a:p>
            <a:endParaRPr lang="en-US" sz="2400" b="1" dirty="0">
              <a:solidFill>
                <a:schemeClr val="bg1"/>
              </a:solidFill>
            </a:endParaRPr>
          </a:p>
          <a:p>
            <a:r>
              <a:rPr lang="en-US" sz="2400" b="1" dirty="0" smtClean="0">
                <a:solidFill>
                  <a:schemeClr val="bg1"/>
                </a:solidFill>
              </a:rPr>
              <a:t>High Performance </a:t>
            </a:r>
            <a:r>
              <a:rPr lang="en-US" sz="2400" b="1" dirty="0">
                <a:solidFill>
                  <a:schemeClr val="bg1"/>
                </a:solidFill>
              </a:rPr>
              <a:t>Computing Thrust (Harrod)</a:t>
            </a:r>
          </a:p>
          <a:p>
            <a:r>
              <a:rPr lang="en-US" b="1" dirty="0">
                <a:solidFill>
                  <a:schemeClr val="bg1"/>
                </a:solidFill>
              </a:rPr>
              <a:t>         </a:t>
            </a:r>
            <a:r>
              <a:rPr lang="en-US" b="1" dirty="0" smtClean="0">
                <a:solidFill>
                  <a:schemeClr val="bg1"/>
                </a:solidFill>
              </a:rPr>
              <a:t>PCA, “</a:t>
            </a:r>
            <a:r>
              <a:rPr lang="en-US" dirty="0" smtClean="0">
                <a:solidFill>
                  <a:schemeClr val="bg1"/>
                </a:solidFill>
              </a:rPr>
              <a:t>EXASCALE”</a:t>
            </a:r>
            <a:endParaRPr lang="en-US" dirty="0">
              <a:solidFill>
                <a:schemeClr val="bg1"/>
              </a:solidFill>
            </a:endParaRPr>
          </a:p>
        </p:txBody>
      </p:sp>
      <p:pic>
        <p:nvPicPr>
          <p:cNvPr id="8197" name="Picture 4" descr="kenny.jpg"/>
          <p:cNvPicPr>
            <a:picLocks noChangeAspect="1"/>
          </p:cNvPicPr>
          <p:nvPr/>
        </p:nvPicPr>
        <p:blipFill>
          <a:blip r:embed="rId2"/>
          <a:srcRect b="10011"/>
          <a:stretch>
            <a:fillRect/>
          </a:stretch>
        </p:blipFill>
        <p:spPr bwMode="auto">
          <a:xfrm>
            <a:off x="5754688" y="3846513"/>
            <a:ext cx="917575" cy="976312"/>
          </a:xfrm>
          <a:prstGeom prst="rect">
            <a:avLst/>
          </a:prstGeom>
          <a:noFill/>
          <a:ln w="19050">
            <a:solidFill>
              <a:schemeClr val="bg1"/>
            </a:solidFill>
            <a:miter lim="800000"/>
            <a:headEnd/>
            <a:tailEnd/>
          </a:ln>
        </p:spPr>
      </p:pic>
      <p:pic>
        <p:nvPicPr>
          <p:cNvPr id="8198" name="Picture 35" descr="fritze"/>
          <p:cNvPicPr>
            <a:picLocks noChangeAspect="1" noChangeArrowheads="1"/>
          </p:cNvPicPr>
          <p:nvPr/>
        </p:nvPicPr>
        <p:blipFill>
          <a:blip r:embed="rId3"/>
          <a:srcRect b="13567"/>
          <a:stretch>
            <a:fillRect/>
          </a:stretch>
        </p:blipFill>
        <p:spPr bwMode="auto">
          <a:xfrm>
            <a:off x="6019800" y="1371600"/>
            <a:ext cx="866775" cy="909637"/>
          </a:xfrm>
          <a:prstGeom prst="rect">
            <a:avLst/>
          </a:prstGeom>
          <a:noFill/>
          <a:ln w="28575">
            <a:solidFill>
              <a:schemeClr val="bg1"/>
            </a:solidFill>
            <a:miter lim="800000"/>
            <a:headEnd/>
            <a:tailEnd/>
          </a:ln>
        </p:spPr>
      </p:pic>
      <p:pic>
        <p:nvPicPr>
          <p:cNvPr id="8199" name="Picture 27" descr="Lal2"/>
          <p:cNvPicPr>
            <a:picLocks noChangeAspect="1" noChangeArrowheads="1"/>
          </p:cNvPicPr>
          <p:nvPr/>
        </p:nvPicPr>
        <p:blipFill>
          <a:blip r:embed="rId4"/>
          <a:srcRect r="2736" b="10777"/>
          <a:stretch>
            <a:fillRect/>
          </a:stretch>
        </p:blipFill>
        <p:spPr bwMode="auto">
          <a:xfrm>
            <a:off x="7010400" y="1371600"/>
            <a:ext cx="852487" cy="895350"/>
          </a:xfrm>
          <a:prstGeom prst="rect">
            <a:avLst/>
          </a:prstGeom>
          <a:noFill/>
          <a:ln w="19050">
            <a:solidFill>
              <a:schemeClr val="bg1"/>
            </a:solidFill>
            <a:miter lim="800000"/>
            <a:headEnd/>
            <a:tailEnd/>
          </a:ln>
        </p:spPr>
      </p:pic>
      <p:pic>
        <p:nvPicPr>
          <p:cNvPr id="8200" name="Picture 7" descr="shenoy.jpg"/>
          <p:cNvPicPr>
            <a:picLocks noChangeAspect="1"/>
          </p:cNvPicPr>
          <p:nvPr/>
        </p:nvPicPr>
        <p:blipFill>
          <a:blip r:embed="rId5"/>
          <a:srcRect b="13295"/>
          <a:stretch>
            <a:fillRect/>
          </a:stretch>
        </p:blipFill>
        <p:spPr bwMode="auto">
          <a:xfrm>
            <a:off x="8001000" y="1371600"/>
            <a:ext cx="800100" cy="895350"/>
          </a:xfrm>
          <a:prstGeom prst="rect">
            <a:avLst/>
          </a:prstGeom>
          <a:noFill/>
          <a:ln w="19050">
            <a:solidFill>
              <a:schemeClr val="bg1"/>
            </a:solidFill>
            <a:miter lim="800000"/>
            <a:headEnd/>
            <a:tailEnd/>
          </a:ln>
        </p:spPr>
      </p:pic>
      <p:sp>
        <p:nvSpPr>
          <p:cNvPr id="11" name="TextBox 10"/>
          <p:cNvSpPr txBox="1"/>
          <p:nvPr/>
        </p:nvSpPr>
        <p:spPr>
          <a:xfrm>
            <a:off x="228600" y="6324600"/>
            <a:ext cx="4301177" cy="369332"/>
          </a:xfrm>
          <a:prstGeom prst="rect">
            <a:avLst/>
          </a:prstGeom>
          <a:noFill/>
        </p:spPr>
        <p:txBody>
          <a:bodyPr wrap="none" rtlCol="0">
            <a:spAutoFit/>
          </a:bodyPr>
          <a:lstStyle/>
          <a:p>
            <a:r>
              <a:rPr lang="en-US" dirty="0" smtClean="0">
                <a:solidFill>
                  <a:schemeClr val="bg1"/>
                </a:solidFill>
              </a:rPr>
              <a:t>Programs in </a:t>
            </a:r>
            <a:r>
              <a:rPr lang="en-US" b="1" dirty="0" smtClean="0">
                <a:solidFill>
                  <a:schemeClr val="bg1"/>
                </a:solidFill>
              </a:rPr>
              <a:t>BOLD </a:t>
            </a:r>
            <a:r>
              <a:rPr lang="en-US" dirty="0" smtClean="0">
                <a:solidFill>
                  <a:schemeClr val="bg1"/>
                </a:solidFill>
              </a:rPr>
              <a:t>are currently running</a:t>
            </a:r>
            <a:endParaRPr lang="en-US" dirty="0">
              <a:solidFill>
                <a:schemeClr val="bg1"/>
              </a:solidFill>
            </a:endParaRPr>
          </a:p>
        </p:txBody>
      </p:sp>
      <p:pic>
        <p:nvPicPr>
          <p:cNvPr id="13" name="Picture 23" descr="rosker"/>
          <p:cNvPicPr>
            <a:picLocks noChangeAspect="1" noChangeArrowheads="1"/>
          </p:cNvPicPr>
          <p:nvPr/>
        </p:nvPicPr>
        <p:blipFill>
          <a:blip r:embed="rId6"/>
          <a:srcRect b="10809"/>
          <a:stretch>
            <a:fillRect/>
          </a:stretch>
        </p:blipFill>
        <p:spPr bwMode="auto">
          <a:xfrm>
            <a:off x="6934200" y="3810000"/>
            <a:ext cx="970622" cy="990600"/>
          </a:xfrm>
          <a:prstGeom prst="rect">
            <a:avLst/>
          </a:prstGeom>
          <a:noFill/>
          <a:ln w="19050">
            <a:solidFill>
              <a:schemeClr val="bg1"/>
            </a:solidFill>
            <a:miter lim="800000"/>
            <a:headEnd/>
            <a:tailEnd/>
          </a:ln>
        </p:spPr>
      </p:pic>
      <p:pic>
        <p:nvPicPr>
          <p:cNvPr id="14" name="Picture 13" descr="Harrod-Fritze crop.JPG"/>
          <p:cNvPicPr>
            <a:picLocks noChangeAspect="1"/>
          </p:cNvPicPr>
          <p:nvPr/>
        </p:nvPicPr>
        <p:blipFill>
          <a:blip r:embed="rId7"/>
          <a:srcRect l="12632"/>
          <a:stretch>
            <a:fillRect/>
          </a:stretch>
        </p:blipFill>
        <p:spPr>
          <a:xfrm>
            <a:off x="7086600" y="5331278"/>
            <a:ext cx="990600" cy="955221"/>
          </a:xfrm>
          <a:prstGeom prst="rect">
            <a:avLst/>
          </a:prstGeom>
          <a:ln w="28575">
            <a:solidFill>
              <a:schemeClr val="bg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914400"/>
          </a:xfrm>
        </p:spPr>
        <p:txBody>
          <a:bodyPr/>
          <a:lstStyle/>
          <a:p>
            <a:pPr eaLnBrk="1" hangingPunct="1">
              <a:defRPr/>
            </a:pPr>
            <a:r>
              <a:rPr lang="en-US" sz="3200" dirty="0" smtClean="0"/>
              <a:t>Device Thrust:</a:t>
            </a:r>
            <a:br>
              <a:rPr lang="en-US" sz="3200" dirty="0" smtClean="0"/>
            </a:br>
            <a:r>
              <a:rPr lang="en-US" sz="2400" dirty="0" smtClean="0"/>
              <a:t>New Transistor Technology</a:t>
            </a:r>
            <a:endParaRPr lang="en-US" sz="2400" dirty="0"/>
          </a:p>
        </p:txBody>
      </p:sp>
      <p:pic>
        <p:nvPicPr>
          <p:cNvPr id="9219" name="Picture 3"/>
          <p:cNvPicPr>
            <a:picLocks noChangeAspect="1" noChangeArrowheads="1"/>
          </p:cNvPicPr>
          <p:nvPr/>
        </p:nvPicPr>
        <p:blipFill>
          <a:blip r:embed="rId3"/>
          <a:srcRect/>
          <a:stretch>
            <a:fillRect/>
          </a:stretch>
        </p:blipFill>
        <p:spPr bwMode="auto">
          <a:xfrm>
            <a:off x="381000" y="2209800"/>
            <a:ext cx="4343400" cy="2767013"/>
          </a:xfrm>
          <a:prstGeom prst="rect">
            <a:avLst/>
          </a:prstGeom>
          <a:noFill/>
          <a:ln w="9525">
            <a:noFill/>
            <a:miter lim="800000"/>
            <a:headEnd/>
            <a:tailEnd/>
          </a:ln>
        </p:spPr>
      </p:pic>
      <p:sp>
        <p:nvSpPr>
          <p:cNvPr id="9220" name="Rectangle 4"/>
          <p:cNvSpPr>
            <a:spLocks noChangeArrowheads="1"/>
          </p:cNvSpPr>
          <p:nvPr/>
        </p:nvSpPr>
        <p:spPr bwMode="auto">
          <a:xfrm>
            <a:off x="0" y="1447800"/>
            <a:ext cx="4556125" cy="669925"/>
          </a:xfrm>
          <a:prstGeom prst="rect">
            <a:avLst/>
          </a:prstGeom>
          <a:noFill/>
          <a:ln w="9525">
            <a:noFill/>
            <a:miter lim="800000"/>
            <a:headEnd/>
            <a:tailEnd/>
          </a:ln>
        </p:spPr>
        <p:txBody>
          <a:bodyPr anchor="ctr" anchorCtr="1"/>
          <a:lstStyle/>
          <a:p>
            <a:pPr algn="ctr"/>
            <a:r>
              <a:rPr lang="en-US" b="1" u="sng">
                <a:solidFill>
                  <a:schemeClr val="bg1"/>
                </a:solidFill>
              </a:rPr>
              <a:t>Electronics History: Power Perspective</a:t>
            </a:r>
          </a:p>
        </p:txBody>
      </p:sp>
      <p:sp>
        <p:nvSpPr>
          <p:cNvPr id="18437" name="Rectangle 5"/>
          <p:cNvSpPr>
            <a:spLocks noChangeArrowheads="1"/>
          </p:cNvSpPr>
          <p:nvPr/>
        </p:nvSpPr>
        <p:spPr bwMode="auto">
          <a:xfrm>
            <a:off x="4648200" y="4191000"/>
            <a:ext cx="4183063" cy="711200"/>
          </a:xfrm>
          <a:prstGeom prst="rect">
            <a:avLst/>
          </a:prstGeom>
          <a:solidFill>
            <a:srgbClr val="99CCFF"/>
          </a:solidFill>
          <a:ln w="9525" algn="ctr">
            <a:solidFill>
              <a:srgbClr val="000000"/>
            </a:solidFill>
            <a:miter lim="800000"/>
            <a:headEnd/>
            <a:tailEnd/>
          </a:ln>
          <a:effectLst>
            <a:outerShdw dist="35921" dir="2700000" algn="ctr" rotWithShape="0">
              <a:schemeClr val="bg2"/>
            </a:outerShdw>
          </a:effectLst>
        </p:spPr>
        <p:txBody>
          <a:bodyPr lIns="27432" rIns="27432">
            <a:spAutoFit/>
          </a:bodyPr>
          <a:lstStyle/>
          <a:p>
            <a:pPr algn="ctr">
              <a:spcBef>
                <a:spcPct val="20000"/>
              </a:spcBef>
              <a:defRPr/>
            </a:pPr>
            <a:r>
              <a:rPr lang="en-US" altLang="en-US" sz="2000" b="1" i="1" dirty="0">
                <a:solidFill>
                  <a:schemeClr val="bg1"/>
                </a:solidFill>
                <a:latin typeface="Arial" charset="0"/>
              </a:rPr>
              <a:t>It is time for the next paradigm change in transistor </a:t>
            </a:r>
            <a:r>
              <a:rPr lang="en-US" altLang="en-US" sz="2000" b="1" i="1" dirty="0" smtClean="0">
                <a:solidFill>
                  <a:schemeClr val="bg1"/>
                </a:solidFill>
                <a:latin typeface="Arial" charset="0"/>
              </a:rPr>
              <a:t>technology !</a:t>
            </a:r>
            <a:endParaRPr lang="en-US" altLang="en-US" sz="2000" b="1" i="1" dirty="0">
              <a:solidFill>
                <a:schemeClr val="bg1"/>
              </a:solidFill>
              <a:latin typeface="Arial" charset="0"/>
            </a:endParaRPr>
          </a:p>
        </p:txBody>
      </p:sp>
      <p:sp>
        <p:nvSpPr>
          <p:cNvPr id="18439" name="Rectangle 7"/>
          <p:cNvSpPr>
            <a:spLocks noChangeArrowheads="1"/>
          </p:cNvSpPr>
          <p:nvPr/>
        </p:nvSpPr>
        <p:spPr bwMode="auto">
          <a:xfrm>
            <a:off x="4648200" y="2209800"/>
            <a:ext cx="4175125" cy="1166813"/>
          </a:xfrm>
          <a:prstGeom prst="rect">
            <a:avLst/>
          </a:prstGeom>
          <a:solidFill>
            <a:srgbClr val="FFCCCC"/>
          </a:solidFill>
          <a:ln w="9525" algn="ctr">
            <a:solidFill>
              <a:srgbClr val="000000"/>
            </a:solidFill>
            <a:miter lim="800000"/>
            <a:headEnd/>
            <a:tailEnd/>
          </a:ln>
          <a:effectLst>
            <a:outerShdw dist="35921" dir="2700000" algn="ctr" rotWithShape="0">
              <a:schemeClr val="bg2"/>
            </a:outerShdw>
          </a:effectLst>
        </p:spPr>
        <p:txBody>
          <a:bodyPr lIns="27432" rIns="27432">
            <a:spAutoFit/>
          </a:bodyPr>
          <a:lstStyle/>
          <a:p>
            <a:pPr>
              <a:lnSpc>
                <a:spcPct val="120000"/>
              </a:lnSpc>
              <a:spcBef>
                <a:spcPct val="20000"/>
              </a:spcBef>
              <a:buFontTx/>
              <a:buChar char="•"/>
              <a:defRPr/>
            </a:pPr>
            <a:r>
              <a:rPr lang="en-US" altLang="en-US" sz="1400" b="1" i="1" dirty="0">
                <a:solidFill>
                  <a:schemeClr val="bg1"/>
                </a:solidFill>
                <a:latin typeface="Arial" charset="0"/>
              </a:rPr>
              <a:t> Each technology ultimately reaches integration </a:t>
            </a:r>
            <a:r>
              <a:rPr lang="en-US" altLang="en-US" sz="1400" b="1" i="1" u="sng" dirty="0">
                <a:solidFill>
                  <a:schemeClr val="bg1"/>
                </a:solidFill>
                <a:latin typeface="Arial" charset="0"/>
              </a:rPr>
              <a:t>density limited by power dissipation</a:t>
            </a:r>
          </a:p>
          <a:p>
            <a:pPr>
              <a:lnSpc>
                <a:spcPct val="120000"/>
              </a:lnSpc>
              <a:spcBef>
                <a:spcPct val="20000"/>
              </a:spcBef>
              <a:buFontTx/>
              <a:buChar char="•"/>
              <a:defRPr/>
            </a:pPr>
            <a:r>
              <a:rPr lang="en-US" altLang="en-US" sz="1400" b="1" i="1" dirty="0">
                <a:solidFill>
                  <a:schemeClr val="bg1"/>
                </a:solidFill>
                <a:latin typeface="Arial" charset="0"/>
              </a:rPr>
              <a:t> </a:t>
            </a:r>
            <a:r>
              <a:rPr lang="en-US" altLang="en-US" sz="1400" b="1" i="1" u="sng" dirty="0">
                <a:solidFill>
                  <a:schemeClr val="bg1"/>
                </a:solidFill>
                <a:latin typeface="Arial" charset="0"/>
              </a:rPr>
              <a:t>Quantum jump </a:t>
            </a:r>
            <a:r>
              <a:rPr lang="en-US" altLang="en-US" sz="1400" b="1" i="1" dirty="0">
                <a:solidFill>
                  <a:schemeClr val="bg1"/>
                </a:solidFill>
                <a:latin typeface="Arial" charset="0"/>
              </a:rPr>
              <a:t>then occurs to new technology with lower power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203200"/>
            <a:ext cx="7488237" cy="669925"/>
          </a:xfrm>
        </p:spPr>
        <p:txBody>
          <a:bodyPr/>
          <a:lstStyle/>
          <a:p>
            <a:pPr eaLnBrk="1" hangingPunct="1">
              <a:defRPr/>
            </a:pPr>
            <a:r>
              <a:rPr lang="en-US" sz="2300" dirty="0" smtClean="0"/>
              <a:t>Steep-</a:t>
            </a:r>
            <a:r>
              <a:rPr lang="en-US" sz="2300" dirty="0" err="1" smtClean="0"/>
              <a:t>subthreshold</a:t>
            </a:r>
            <a:r>
              <a:rPr lang="en-US" sz="2300" dirty="0" smtClean="0"/>
              <a:t>-slope Transistors for </a:t>
            </a:r>
            <a:br>
              <a:rPr lang="en-US" sz="2300" dirty="0" smtClean="0"/>
            </a:br>
            <a:r>
              <a:rPr lang="en-US" sz="2300" dirty="0" smtClean="0"/>
              <a:t>Electronics with Extremely-low Power (STEEP)</a:t>
            </a:r>
            <a:endParaRPr lang="en-US" sz="2300" dirty="0"/>
          </a:p>
        </p:txBody>
      </p:sp>
      <p:sp>
        <p:nvSpPr>
          <p:cNvPr id="10243" name="Slide Number Placeholder 2"/>
          <p:cNvSpPr>
            <a:spLocks noGrp="1"/>
          </p:cNvSpPr>
          <p:nvPr>
            <p:ph type="sldNum" sz="quarter" idx="12"/>
          </p:nvPr>
        </p:nvSpPr>
        <p:spPr>
          <a:noFill/>
        </p:spPr>
        <p:txBody>
          <a:bodyPr/>
          <a:lstStyle/>
          <a:p>
            <a:fld id="{EA8EDC12-28E1-4A21-B34A-59DBE9F01C3B}" type="slidenum">
              <a:rPr lang="en-US" smtClean="0"/>
              <a:pPr/>
              <a:t>7</a:t>
            </a:fld>
            <a:endParaRPr lang="en-US" smtClean="0"/>
          </a:p>
        </p:txBody>
      </p:sp>
      <p:pic>
        <p:nvPicPr>
          <p:cNvPr id="10244" name="Picture 3" descr="Picture0002.png"/>
          <p:cNvPicPr>
            <a:picLocks noChangeAspect="1"/>
          </p:cNvPicPr>
          <p:nvPr/>
        </p:nvPicPr>
        <p:blipFill>
          <a:blip r:embed="rId2"/>
          <a:srcRect/>
          <a:stretch>
            <a:fillRect/>
          </a:stretch>
        </p:blipFill>
        <p:spPr bwMode="auto">
          <a:xfrm>
            <a:off x="3548063" y="1276350"/>
            <a:ext cx="5030787" cy="2506663"/>
          </a:xfrm>
          <a:prstGeom prst="rect">
            <a:avLst/>
          </a:prstGeom>
          <a:noFill/>
          <a:ln w="9525">
            <a:noFill/>
            <a:miter lim="800000"/>
            <a:headEnd/>
            <a:tailEnd/>
          </a:ln>
        </p:spPr>
      </p:pic>
      <p:pic>
        <p:nvPicPr>
          <p:cNvPr id="10245" name="Picture 4" descr="Picture0003.png"/>
          <p:cNvPicPr>
            <a:picLocks noChangeAspect="1"/>
          </p:cNvPicPr>
          <p:nvPr/>
        </p:nvPicPr>
        <p:blipFill>
          <a:blip r:embed="rId3"/>
          <a:srcRect/>
          <a:stretch>
            <a:fillRect/>
          </a:stretch>
        </p:blipFill>
        <p:spPr bwMode="auto">
          <a:xfrm>
            <a:off x="3389313" y="4017963"/>
            <a:ext cx="5494337" cy="2632075"/>
          </a:xfrm>
          <a:prstGeom prst="rect">
            <a:avLst/>
          </a:prstGeom>
          <a:noFill/>
          <a:ln w="9525">
            <a:noFill/>
            <a:miter lim="800000"/>
            <a:headEnd/>
            <a:tailEnd/>
          </a:ln>
        </p:spPr>
      </p:pic>
      <p:sp>
        <p:nvSpPr>
          <p:cNvPr id="10246" name="TextBox 5"/>
          <p:cNvSpPr txBox="1">
            <a:spLocks noChangeArrowheads="1"/>
          </p:cNvSpPr>
          <p:nvPr/>
        </p:nvSpPr>
        <p:spPr bwMode="auto">
          <a:xfrm>
            <a:off x="115888" y="2205038"/>
            <a:ext cx="3323346" cy="1384995"/>
          </a:xfrm>
          <a:prstGeom prst="rect">
            <a:avLst/>
          </a:prstGeom>
          <a:noFill/>
          <a:ln w="9525">
            <a:noFill/>
            <a:miter lim="800000"/>
            <a:headEnd/>
            <a:tailEnd/>
          </a:ln>
        </p:spPr>
        <p:txBody>
          <a:bodyPr wrap="none">
            <a:spAutoFit/>
          </a:bodyPr>
          <a:lstStyle/>
          <a:p>
            <a:r>
              <a:rPr lang="en-US" sz="1400" b="1" dirty="0" smtClean="0">
                <a:solidFill>
                  <a:schemeClr val="bg1"/>
                </a:solidFill>
              </a:rPr>
              <a:t>GOAL:  </a:t>
            </a:r>
            <a:r>
              <a:rPr lang="en-US" sz="1400" b="1" dirty="0">
                <a:solidFill>
                  <a:schemeClr val="bg1"/>
                </a:solidFill>
              </a:rPr>
              <a:t>Realize STEEP slopes</a:t>
            </a:r>
          </a:p>
          <a:p>
            <a:r>
              <a:rPr lang="en-US" sz="1400" b="1" dirty="0" smtClean="0">
                <a:solidFill>
                  <a:schemeClr val="bg1"/>
                </a:solidFill>
              </a:rPr>
              <a:t>(&lt;&lt; 60 mV/</a:t>
            </a:r>
            <a:r>
              <a:rPr lang="en-US" sz="1400" b="1" dirty="0" err="1" smtClean="0">
                <a:solidFill>
                  <a:schemeClr val="bg1"/>
                </a:solidFill>
              </a:rPr>
              <a:t>dec</a:t>
            </a:r>
            <a:r>
              <a:rPr lang="en-US" sz="1400" b="1" dirty="0" smtClean="0">
                <a:solidFill>
                  <a:schemeClr val="bg1"/>
                </a:solidFill>
              </a:rPr>
              <a:t>) in </a:t>
            </a:r>
            <a:r>
              <a:rPr lang="en-US" sz="1400" b="1" dirty="0">
                <a:solidFill>
                  <a:schemeClr val="bg1"/>
                </a:solidFill>
              </a:rPr>
              <a:t>silicon technology </a:t>
            </a:r>
            <a:endParaRPr lang="en-US" sz="1400" b="1" dirty="0" smtClean="0">
              <a:solidFill>
                <a:schemeClr val="bg1"/>
              </a:solidFill>
            </a:endParaRPr>
          </a:p>
          <a:p>
            <a:r>
              <a:rPr lang="en-US" sz="1400" b="1" dirty="0" smtClean="0">
                <a:solidFill>
                  <a:schemeClr val="bg1"/>
                </a:solidFill>
              </a:rPr>
              <a:t>Platform (Si </a:t>
            </a:r>
            <a:r>
              <a:rPr lang="en-US" sz="1400" b="1" dirty="0">
                <a:solidFill>
                  <a:schemeClr val="bg1"/>
                </a:solidFill>
              </a:rPr>
              <a:t>&amp; </a:t>
            </a:r>
            <a:r>
              <a:rPr lang="en-US" sz="1400" b="1" dirty="0" err="1">
                <a:solidFill>
                  <a:schemeClr val="bg1"/>
                </a:solidFill>
              </a:rPr>
              <a:t>SiGe</a:t>
            </a:r>
            <a:r>
              <a:rPr lang="en-US" sz="1400" b="1" dirty="0">
                <a:solidFill>
                  <a:schemeClr val="bg1"/>
                </a:solidFill>
              </a:rPr>
              <a:t>)</a:t>
            </a:r>
          </a:p>
          <a:p>
            <a:endParaRPr lang="en-US" sz="1400" b="1" dirty="0">
              <a:solidFill>
                <a:schemeClr val="bg1"/>
              </a:solidFill>
            </a:endParaRPr>
          </a:p>
          <a:p>
            <a:r>
              <a:rPr lang="en-US" sz="1400" b="1" dirty="0">
                <a:solidFill>
                  <a:schemeClr val="bg1"/>
                </a:solidFill>
              </a:rPr>
              <a:t>PERFORMERS: IBM, UCB, UCLA</a:t>
            </a:r>
          </a:p>
          <a:p>
            <a:endParaRPr lang="en-US" sz="1400" b="1" dirty="0">
              <a:solidFill>
                <a:schemeClr val="bg1"/>
              </a:solidFill>
            </a:endParaRPr>
          </a:p>
        </p:txBody>
      </p:sp>
      <p:pic>
        <p:nvPicPr>
          <p:cNvPr id="10247" name="Picture 6" descr="steep_logo.jpg"/>
          <p:cNvPicPr>
            <a:picLocks noChangeAspect="1"/>
          </p:cNvPicPr>
          <p:nvPr/>
        </p:nvPicPr>
        <p:blipFill>
          <a:blip r:embed="rId4"/>
          <a:srcRect/>
          <a:stretch>
            <a:fillRect/>
          </a:stretch>
        </p:blipFill>
        <p:spPr bwMode="auto">
          <a:xfrm>
            <a:off x="114300" y="1114425"/>
            <a:ext cx="1524000" cy="923925"/>
          </a:xfrm>
          <a:prstGeom prst="rect">
            <a:avLst/>
          </a:prstGeom>
          <a:noFill/>
          <a:ln w="28575">
            <a:solidFill>
              <a:srgbClr val="FF0000"/>
            </a:solidFill>
            <a:miter lim="800000"/>
            <a:headEnd/>
            <a:tailEnd/>
          </a:ln>
        </p:spPr>
      </p:pic>
      <p:pic>
        <p:nvPicPr>
          <p:cNvPr id="10248" name="Picture 35" descr="fritze"/>
          <p:cNvPicPr>
            <a:picLocks noChangeAspect="1" noChangeArrowheads="1"/>
          </p:cNvPicPr>
          <p:nvPr/>
        </p:nvPicPr>
        <p:blipFill>
          <a:blip r:embed="rId5"/>
          <a:srcRect b="13567"/>
          <a:stretch>
            <a:fillRect/>
          </a:stretch>
        </p:blipFill>
        <p:spPr bwMode="auto">
          <a:xfrm>
            <a:off x="8050213" y="80963"/>
            <a:ext cx="865187" cy="909637"/>
          </a:xfrm>
          <a:prstGeom prst="rect">
            <a:avLst/>
          </a:prstGeom>
          <a:noFill/>
          <a:ln w="9525">
            <a:noFill/>
            <a:miter lim="800000"/>
            <a:headEnd/>
            <a:tailEnd/>
          </a:ln>
        </p:spPr>
      </p:pic>
      <p:sp>
        <p:nvSpPr>
          <p:cNvPr id="9" name="TextBox 8"/>
          <p:cNvSpPr txBox="1"/>
          <p:nvPr/>
        </p:nvSpPr>
        <p:spPr>
          <a:xfrm>
            <a:off x="228600" y="4191000"/>
            <a:ext cx="3104311" cy="1815882"/>
          </a:xfrm>
          <a:prstGeom prst="rect">
            <a:avLst/>
          </a:prstGeom>
          <a:noFill/>
        </p:spPr>
        <p:txBody>
          <a:bodyPr wrap="none" rtlCol="0">
            <a:spAutoFit/>
          </a:bodyPr>
          <a:lstStyle/>
          <a:p>
            <a:r>
              <a:rPr lang="en-US" sz="1400" b="1" dirty="0" smtClean="0">
                <a:solidFill>
                  <a:schemeClr val="bg1"/>
                </a:solidFill>
              </a:rPr>
              <a:t>APPROACH:  BTB Tunneling FETs</a:t>
            </a:r>
          </a:p>
          <a:p>
            <a:endParaRPr lang="en-US" sz="1400" b="1" dirty="0" smtClean="0">
              <a:solidFill>
                <a:schemeClr val="bg1"/>
              </a:solidFill>
            </a:endParaRPr>
          </a:p>
          <a:p>
            <a:r>
              <a:rPr lang="en-US" sz="1400" b="1" dirty="0" smtClean="0">
                <a:solidFill>
                  <a:schemeClr val="bg1"/>
                </a:solidFill>
              </a:rPr>
              <a:t>  “Properly” designed p-</a:t>
            </a:r>
            <a:r>
              <a:rPr lang="en-US" sz="1400" b="1" dirty="0" err="1" smtClean="0">
                <a:solidFill>
                  <a:schemeClr val="bg1"/>
                </a:solidFill>
              </a:rPr>
              <a:t>i</a:t>
            </a:r>
            <a:r>
              <a:rPr lang="en-US" sz="1400" b="1" dirty="0" smtClean="0">
                <a:solidFill>
                  <a:schemeClr val="bg1"/>
                </a:solidFill>
              </a:rPr>
              <a:t>-n device</a:t>
            </a:r>
          </a:p>
          <a:p>
            <a:endParaRPr lang="en-US" sz="1400" b="1" dirty="0" smtClean="0">
              <a:solidFill>
                <a:schemeClr val="bg1"/>
              </a:solidFill>
            </a:endParaRPr>
          </a:p>
          <a:p>
            <a:endParaRPr lang="en-US" sz="1400" b="1" dirty="0" smtClean="0">
              <a:solidFill>
                <a:schemeClr val="bg1"/>
              </a:solidFill>
            </a:endParaRPr>
          </a:p>
          <a:p>
            <a:r>
              <a:rPr lang="en-US" sz="1400" b="1" dirty="0" smtClean="0">
                <a:solidFill>
                  <a:schemeClr val="bg1"/>
                </a:solidFill>
              </a:rPr>
              <a:t>CHALLENGES:</a:t>
            </a:r>
          </a:p>
          <a:p>
            <a:endParaRPr lang="en-US" sz="1400" b="1" dirty="0" smtClean="0">
              <a:solidFill>
                <a:schemeClr val="bg1"/>
              </a:solidFill>
            </a:endParaRPr>
          </a:p>
          <a:p>
            <a:r>
              <a:rPr lang="en-US" sz="1400" b="1" dirty="0" smtClean="0">
                <a:solidFill>
                  <a:schemeClr val="bg1"/>
                </a:solidFill>
              </a:rPr>
              <a:t>   Abrupt doping profiles ! </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143000" y="-152400"/>
            <a:ext cx="6621463" cy="1143000"/>
          </a:xfrm>
        </p:spPr>
        <p:txBody>
          <a:bodyPr anchorCtr="0"/>
          <a:lstStyle/>
          <a:p>
            <a:pPr eaLnBrk="1" hangingPunct="1">
              <a:defRPr/>
            </a:pPr>
            <a:r>
              <a:rPr lang="en-US" sz="3200" dirty="0" smtClean="0"/>
              <a:t>Hybrid </a:t>
            </a:r>
            <a:r>
              <a:rPr lang="en-US" sz="3200" dirty="0" err="1" smtClean="0"/>
              <a:t>NEMtronics</a:t>
            </a:r>
            <a:r>
              <a:rPr lang="en-US" sz="3200" dirty="0" smtClean="0"/>
              <a:t> (Lal)</a:t>
            </a:r>
          </a:p>
        </p:txBody>
      </p:sp>
      <p:sp>
        <p:nvSpPr>
          <p:cNvPr id="106499" name="Rectangle 3"/>
          <p:cNvSpPr>
            <a:spLocks noGrp="1" noChangeArrowheads="1"/>
          </p:cNvSpPr>
          <p:nvPr>
            <p:ph type="body" sz="half" idx="4294967295"/>
          </p:nvPr>
        </p:nvSpPr>
        <p:spPr>
          <a:xfrm>
            <a:off x="0" y="1031875"/>
            <a:ext cx="4114800" cy="5605463"/>
          </a:xfrm>
          <a:gradFill rotWithShape="1">
            <a:gsLst>
              <a:gs pos="0">
                <a:schemeClr val="folHlink">
                  <a:alpha val="82001"/>
                </a:schemeClr>
              </a:gs>
              <a:gs pos="100000">
                <a:srgbClr val="008000">
                  <a:alpha val="74001"/>
                </a:srgbClr>
              </a:gs>
            </a:gsLst>
            <a:lin ang="2700000" scaled="1"/>
          </a:gradFill>
        </p:spPr>
        <p:txBody>
          <a:bodyPr/>
          <a:lstStyle/>
          <a:p>
            <a:pPr algn="ctr" eaLnBrk="1" hangingPunct="1">
              <a:lnSpc>
                <a:spcPct val="90000"/>
              </a:lnSpc>
              <a:buFontTx/>
              <a:buNone/>
              <a:defRPr/>
            </a:pPr>
            <a:r>
              <a:rPr lang="en-US" sz="1800" b="0" u="sng" dirty="0" smtClean="0">
                <a:effectLst>
                  <a:outerShdw blurRad="38100" dist="38100" dir="2700000" algn="tl">
                    <a:srgbClr val="FFFFFF"/>
                  </a:outerShdw>
                </a:effectLst>
                <a:latin typeface="Tahoma" pitchFamily="34" charset="0"/>
              </a:rPr>
              <a:t>Objectives</a:t>
            </a:r>
          </a:p>
          <a:p>
            <a:pPr eaLnBrk="1" hangingPunct="1">
              <a:lnSpc>
                <a:spcPct val="90000"/>
              </a:lnSpc>
              <a:defRPr/>
            </a:pPr>
            <a:r>
              <a:rPr lang="en-US" sz="1800" u="sng" dirty="0" smtClean="0">
                <a:latin typeface="Tahoma" pitchFamily="34" charset="0"/>
              </a:rPr>
              <a:t>Eliminate leakage power </a:t>
            </a:r>
            <a:r>
              <a:rPr lang="en-US" sz="1800" dirty="0" smtClean="0">
                <a:latin typeface="Tahoma" pitchFamily="34" charset="0"/>
              </a:rPr>
              <a:t>in electronics to enable longer battery life and lower power required for computing. </a:t>
            </a:r>
          </a:p>
          <a:p>
            <a:pPr eaLnBrk="1" hangingPunct="1">
              <a:lnSpc>
                <a:spcPct val="90000"/>
              </a:lnSpc>
              <a:defRPr/>
            </a:pPr>
            <a:r>
              <a:rPr lang="en-US" sz="1800" u="sng" dirty="0" smtClean="0">
                <a:latin typeface="Tahoma" pitchFamily="34" charset="0"/>
              </a:rPr>
              <a:t>Enable high temperature computing </a:t>
            </a:r>
            <a:r>
              <a:rPr lang="en-US" sz="1800" dirty="0" smtClean="0">
                <a:latin typeface="Tahoma" pitchFamily="34" charset="0"/>
              </a:rPr>
              <a:t>for Carnot efficient computers and eliminate need for cooling</a:t>
            </a:r>
          </a:p>
          <a:p>
            <a:pPr algn="ctr" eaLnBrk="1" hangingPunct="1">
              <a:lnSpc>
                <a:spcPct val="90000"/>
              </a:lnSpc>
              <a:buFontTx/>
              <a:buNone/>
              <a:defRPr/>
            </a:pPr>
            <a:r>
              <a:rPr lang="en-US" sz="1800" b="0" u="sng" dirty="0" smtClean="0">
                <a:effectLst>
                  <a:outerShdw blurRad="38100" dist="38100" dir="2700000" algn="tl">
                    <a:srgbClr val="FFFFFF"/>
                  </a:outerShdw>
                </a:effectLst>
                <a:latin typeface="Tahoma" pitchFamily="34" charset="0"/>
              </a:rPr>
              <a:t>Approaches</a:t>
            </a:r>
          </a:p>
          <a:p>
            <a:pPr eaLnBrk="1" hangingPunct="1">
              <a:lnSpc>
                <a:spcPct val="90000"/>
              </a:lnSpc>
              <a:defRPr/>
            </a:pPr>
            <a:r>
              <a:rPr lang="en-US" sz="1800" dirty="0" smtClean="0">
                <a:latin typeface="Tahoma" pitchFamily="34" charset="0"/>
              </a:rPr>
              <a:t>Use NEMS switches with and without transistors to reduce leakage – </a:t>
            </a:r>
            <a:r>
              <a:rPr lang="en-US" sz="1800" dirty="0" err="1" smtClean="0">
                <a:latin typeface="Tahoma" pitchFamily="34" charset="0"/>
              </a:rPr>
              <a:t>I</a:t>
            </a:r>
            <a:r>
              <a:rPr lang="en-US" sz="1800" baseline="-25000" dirty="0" err="1" smtClean="0">
                <a:latin typeface="Tahoma" pitchFamily="34" charset="0"/>
              </a:rPr>
              <a:t>on</a:t>
            </a:r>
            <a:r>
              <a:rPr lang="en-US" sz="1800" dirty="0" err="1" smtClean="0">
                <a:latin typeface="Tahoma" pitchFamily="34" charset="0"/>
              </a:rPr>
              <a:t>:Transistor</a:t>
            </a:r>
            <a:r>
              <a:rPr lang="en-US" sz="1800" dirty="0" smtClean="0">
                <a:latin typeface="Tahoma" pitchFamily="34" charset="0"/>
              </a:rPr>
              <a:t>, </a:t>
            </a:r>
            <a:r>
              <a:rPr lang="en-US" sz="1800" dirty="0" err="1" smtClean="0">
                <a:latin typeface="Tahoma" pitchFamily="34" charset="0"/>
              </a:rPr>
              <a:t>I</a:t>
            </a:r>
            <a:r>
              <a:rPr lang="en-US" sz="1800" baseline="-25000" dirty="0" err="1" smtClean="0">
                <a:latin typeface="Tahoma" pitchFamily="34" charset="0"/>
              </a:rPr>
              <a:t>off</a:t>
            </a:r>
            <a:r>
              <a:rPr lang="en-US" sz="1800" dirty="0" smtClean="0">
                <a:latin typeface="Tahoma" pitchFamily="34" charset="0"/>
              </a:rPr>
              <a:t>: NEMS</a:t>
            </a:r>
          </a:p>
          <a:p>
            <a:pPr eaLnBrk="1" hangingPunct="1">
              <a:lnSpc>
                <a:spcPct val="90000"/>
              </a:lnSpc>
              <a:defRPr/>
            </a:pPr>
            <a:r>
              <a:rPr lang="en-US" sz="1800" dirty="0" smtClean="0">
                <a:latin typeface="Tahoma" pitchFamily="34" charset="0"/>
              </a:rPr>
              <a:t>NEMS can work at high temperature, </a:t>
            </a:r>
            <a:r>
              <a:rPr lang="en-US" sz="1800" u="sng" dirty="0" smtClean="0">
                <a:latin typeface="Tahoma" pitchFamily="34" charset="0"/>
              </a:rPr>
              <a:t>enabling high efficiency power scavenging</a:t>
            </a:r>
            <a:r>
              <a:rPr lang="en-US" sz="1800" dirty="0" smtClean="0">
                <a:latin typeface="Tahoma" pitchFamily="34" charset="0"/>
              </a:rPr>
              <a:t>.</a:t>
            </a:r>
          </a:p>
        </p:txBody>
      </p:sp>
      <p:sp>
        <p:nvSpPr>
          <p:cNvPr id="11268" name="Rectangle 5"/>
          <p:cNvSpPr>
            <a:spLocks noChangeArrowheads="1"/>
          </p:cNvSpPr>
          <p:nvPr/>
        </p:nvSpPr>
        <p:spPr bwMode="auto">
          <a:xfrm>
            <a:off x="4286250" y="5165725"/>
            <a:ext cx="4548188" cy="790575"/>
          </a:xfrm>
          <a:prstGeom prst="rect">
            <a:avLst/>
          </a:prstGeom>
          <a:noFill/>
          <a:ln w="28575">
            <a:solidFill>
              <a:srgbClr val="000000"/>
            </a:solidFill>
            <a:miter lim="800000"/>
            <a:headEnd/>
            <a:tailEnd/>
          </a:ln>
        </p:spPr>
        <p:txBody>
          <a:bodyPr/>
          <a:lstStyle/>
          <a:p>
            <a:endParaRPr lang="en-US" sz="2400" b="1">
              <a:solidFill>
                <a:srgbClr val="000000"/>
              </a:solidFill>
            </a:endParaRPr>
          </a:p>
        </p:txBody>
      </p:sp>
      <p:sp>
        <p:nvSpPr>
          <p:cNvPr id="11269" name="Rectangle 6"/>
          <p:cNvSpPr>
            <a:spLocks noChangeArrowheads="1"/>
          </p:cNvSpPr>
          <p:nvPr/>
        </p:nvSpPr>
        <p:spPr bwMode="auto">
          <a:xfrm>
            <a:off x="6610350" y="5165725"/>
            <a:ext cx="2020888" cy="592138"/>
          </a:xfrm>
          <a:prstGeom prst="rect">
            <a:avLst/>
          </a:prstGeom>
          <a:solidFill>
            <a:srgbClr val="C0C0C0"/>
          </a:solidFill>
          <a:ln w="19050">
            <a:solidFill>
              <a:srgbClr val="000000"/>
            </a:solidFill>
            <a:miter lim="800000"/>
            <a:headEnd/>
            <a:tailEnd/>
          </a:ln>
        </p:spPr>
        <p:txBody>
          <a:bodyPr/>
          <a:lstStyle/>
          <a:p>
            <a:endParaRPr lang="en-US" sz="2400" b="1">
              <a:solidFill>
                <a:srgbClr val="000000"/>
              </a:solidFill>
            </a:endParaRPr>
          </a:p>
        </p:txBody>
      </p:sp>
      <p:sp>
        <p:nvSpPr>
          <p:cNvPr id="11270" name="Rectangle 7"/>
          <p:cNvSpPr>
            <a:spLocks noChangeArrowheads="1"/>
          </p:cNvSpPr>
          <p:nvPr/>
        </p:nvSpPr>
        <p:spPr bwMode="auto">
          <a:xfrm>
            <a:off x="6913563" y="5165725"/>
            <a:ext cx="506412" cy="196850"/>
          </a:xfrm>
          <a:prstGeom prst="rect">
            <a:avLst/>
          </a:prstGeom>
          <a:solidFill>
            <a:srgbClr val="808080"/>
          </a:solidFill>
          <a:ln w="9525">
            <a:solidFill>
              <a:srgbClr val="000000"/>
            </a:solidFill>
            <a:miter lim="800000"/>
            <a:headEnd/>
            <a:tailEnd/>
          </a:ln>
        </p:spPr>
        <p:txBody>
          <a:bodyPr/>
          <a:lstStyle/>
          <a:p>
            <a:endParaRPr lang="en-US" sz="2400" b="1">
              <a:solidFill>
                <a:srgbClr val="000000"/>
              </a:solidFill>
            </a:endParaRPr>
          </a:p>
        </p:txBody>
      </p:sp>
      <p:sp>
        <p:nvSpPr>
          <p:cNvPr id="11271" name="Rectangle 8"/>
          <p:cNvSpPr>
            <a:spLocks noChangeArrowheads="1"/>
          </p:cNvSpPr>
          <p:nvPr/>
        </p:nvSpPr>
        <p:spPr bwMode="auto">
          <a:xfrm>
            <a:off x="7823200" y="5165725"/>
            <a:ext cx="506413" cy="196850"/>
          </a:xfrm>
          <a:prstGeom prst="rect">
            <a:avLst/>
          </a:prstGeom>
          <a:solidFill>
            <a:srgbClr val="808080"/>
          </a:solidFill>
          <a:ln w="9525">
            <a:solidFill>
              <a:srgbClr val="000000"/>
            </a:solidFill>
            <a:miter lim="800000"/>
            <a:headEnd/>
            <a:tailEnd/>
          </a:ln>
        </p:spPr>
        <p:txBody>
          <a:bodyPr/>
          <a:lstStyle/>
          <a:p>
            <a:endParaRPr lang="en-US" sz="2400" b="1">
              <a:solidFill>
                <a:srgbClr val="000000"/>
              </a:solidFill>
            </a:endParaRPr>
          </a:p>
        </p:txBody>
      </p:sp>
      <p:sp>
        <p:nvSpPr>
          <p:cNvPr id="11272" name="Rectangle 9"/>
          <p:cNvSpPr>
            <a:spLocks noChangeArrowheads="1"/>
          </p:cNvSpPr>
          <p:nvPr/>
        </p:nvSpPr>
        <p:spPr bwMode="auto">
          <a:xfrm>
            <a:off x="4792663" y="5165725"/>
            <a:ext cx="504825" cy="196850"/>
          </a:xfrm>
          <a:prstGeom prst="rect">
            <a:avLst/>
          </a:prstGeom>
          <a:solidFill>
            <a:srgbClr val="808080"/>
          </a:solidFill>
          <a:ln w="9525">
            <a:solidFill>
              <a:srgbClr val="000000"/>
            </a:solidFill>
            <a:miter lim="800000"/>
            <a:headEnd/>
            <a:tailEnd/>
          </a:ln>
        </p:spPr>
        <p:txBody>
          <a:bodyPr/>
          <a:lstStyle/>
          <a:p>
            <a:endParaRPr lang="en-US" sz="2400" b="1">
              <a:solidFill>
                <a:srgbClr val="000000"/>
              </a:solidFill>
            </a:endParaRPr>
          </a:p>
        </p:txBody>
      </p:sp>
      <p:sp>
        <p:nvSpPr>
          <p:cNvPr id="11273" name="Rectangle 10"/>
          <p:cNvSpPr>
            <a:spLocks noChangeArrowheads="1"/>
          </p:cNvSpPr>
          <p:nvPr/>
        </p:nvSpPr>
        <p:spPr bwMode="auto">
          <a:xfrm>
            <a:off x="5702300" y="5165725"/>
            <a:ext cx="504825" cy="196850"/>
          </a:xfrm>
          <a:prstGeom prst="rect">
            <a:avLst/>
          </a:prstGeom>
          <a:solidFill>
            <a:srgbClr val="808080"/>
          </a:solidFill>
          <a:ln w="9525">
            <a:solidFill>
              <a:srgbClr val="000000"/>
            </a:solidFill>
            <a:miter lim="800000"/>
            <a:headEnd/>
            <a:tailEnd/>
          </a:ln>
        </p:spPr>
        <p:txBody>
          <a:bodyPr/>
          <a:lstStyle/>
          <a:p>
            <a:endParaRPr lang="en-US" sz="2400" b="1">
              <a:solidFill>
                <a:srgbClr val="000000"/>
              </a:solidFill>
            </a:endParaRPr>
          </a:p>
        </p:txBody>
      </p:sp>
      <p:sp>
        <p:nvSpPr>
          <p:cNvPr id="11274" name="Rectangle 11"/>
          <p:cNvSpPr>
            <a:spLocks noChangeArrowheads="1"/>
          </p:cNvSpPr>
          <p:nvPr/>
        </p:nvSpPr>
        <p:spPr bwMode="auto">
          <a:xfrm>
            <a:off x="5195888" y="5065713"/>
            <a:ext cx="606425" cy="100012"/>
          </a:xfrm>
          <a:prstGeom prst="rect">
            <a:avLst/>
          </a:prstGeom>
          <a:solidFill>
            <a:srgbClr val="FF9900"/>
          </a:solidFill>
          <a:ln w="9525">
            <a:solidFill>
              <a:srgbClr val="000000"/>
            </a:solidFill>
            <a:miter lim="800000"/>
            <a:headEnd/>
            <a:tailEnd/>
          </a:ln>
        </p:spPr>
        <p:txBody>
          <a:bodyPr/>
          <a:lstStyle/>
          <a:p>
            <a:endParaRPr lang="en-US" sz="2400" b="1">
              <a:solidFill>
                <a:srgbClr val="000000"/>
              </a:solidFill>
            </a:endParaRPr>
          </a:p>
        </p:txBody>
      </p:sp>
      <p:sp>
        <p:nvSpPr>
          <p:cNvPr id="11275" name="Rectangle 12"/>
          <p:cNvSpPr>
            <a:spLocks noChangeArrowheads="1"/>
          </p:cNvSpPr>
          <p:nvPr/>
        </p:nvSpPr>
        <p:spPr bwMode="auto">
          <a:xfrm>
            <a:off x="5195888" y="4967288"/>
            <a:ext cx="606425" cy="98425"/>
          </a:xfrm>
          <a:prstGeom prst="rect">
            <a:avLst/>
          </a:prstGeom>
          <a:solidFill>
            <a:srgbClr val="993366"/>
          </a:solidFill>
          <a:ln w="9525">
            <a:solidFill>
              <a:srgbClr val="000000"/>
            </a:solidFill>
            <a:miter lim="800000"/>
            <a:headEnd/>
            <a:tailEnd/>
          </a:ln>
        </p:spPr>
        <p:txBody>
          <a:bodyPr/>
          <a:lstStyle/>
          <a:p>
            <a:endParaRPr lang="en-US" sz="2400" b="1">
              <a:solidFill>
                <a:srgbClr val="000000"/>
              </a:solidFill>
            </a:endParaRPr>
          </a:p>
        </p:txBody>
      </p:sp>
      <p:sp>
        <p:nvSpPr>
          <p:cNvPr id="11276" name="Rectangle 13"/>
          <p:cNvSpPr>
            <a:spLocks noChangeArrowheads="1"/>
          </p:cNvSpPr>
          <p:nvPr/>
        </p:nvSpPr>
        <p:spPr bwMode="auto">
          <a:xfrm>
            <a:off x="7318375" y="5065713"/>
            <a:ext cx="606425" cy="100012"/>
          </a:xfrm>
          <a:prstGeom prst="rect">
            <a:avLst/>
          </a:prstGeom>
          <a:solidFill>
            <a:srgbClr val="FF9900"/>
          </a:solidFill>
          <a:ln w="9525">
            <a:solidFill>
              <a:srgbClr val="000000"/>
            </a:solidFill>
            <a:miter lim="800000"/>
            <a:headEnd/>
            <a:tailEnd/>
          </a:ln>
        </p:spPr>
        <p:txBody>
          <a:bodyPr/>
          <a:lstStyle/>
          <a:p>
            <a:endParaRPr lang="en-US" sz="2400" b="1">
              <a:solidFill>
                <a:srgbClr val="000000"/>
              </a:solidFill>
            </a:endParaRPr>
          </a:p>
        </p:txBody>
      </p:sp>
      <p:sp>
        <p:nvSpPr>
          <p:cNvPr id="11277" name="Rectangle 14"/>
          <p:cNvSpPr>
            <a:spLocks noChangeArrowheads="1"/>
          </p:cNvSpPr>
          <p:nvPr/>
        </p:nvSpPr>
        <p:spPr bwMode="auto">
          <a:xfrm>
            <a:off x="7318375" y="4965700"/>
            <a:ext cx="606425" cy="100013"/>
          </a:xfrm>
          <a:prstGeom prst="rect">
            <a:avLst/>
          </a:prstGeom>
          <a:solidFill>
            <a:srgbClr val="993366"/>
          </a:solidFill>
          <a:ln w="9525">
            <a:solidFill>
              <a:srgbClr val="000000"/>
            </a:solidFill>
            <a:miter lim="800000"/>
            <a:headEnd/>
            <a:tailEnd/>
          </a:ln>
        </p:spPr>
        <p:txBody>
          <a:bodyPr/>
          <a:lstStyle/>
          <a:p>
            <a:endParaRPr lang="en-US" sz="2400" b="1">
              <a:solidFill>
                <a:srgbClr val="000000"/>
              </a:solidFill>
            </a:endParaRPr>
          </a:p>
        </p:txBody>
      </p:sp>
      <p:sp>
        <p:nvSpPr>
          <p:cNvPr id="11278" name="Freeform 15" descr="Small grid"/>
          <p:cNvSpPr>
            <a:spLocks/>
          </p:cNvSpPr>
          <p:nvPr/>
        </p:nvSpPr>
        <p:spPr bwMode="auto">
          <a:xfrm>
            <a:off x="4271963" y="5065713"/>
            <a:ext cx="606425" cy="100012"/>
          </a:xfrm>
          <a:custGeom>
            <a:avLst/>
            <a:gdLst>
              <a:gd name="T0" fmla="*/ 0 w 1080"/>
              <a:gd name="T1" fmla="*/ 55568888 h 180"/>
              <a:gd name="T2" fmla="*/ 0 w 1080"/>
              <a:gd name="T3" fmla="*/ 0 h 180"/>
              <a:gd name="T4" fmla="*/ 340510431 w 1080"/>
              <a:gd name="T5" fmla="*/ 0 h 180"/>
              <a:gd name="T6" fmla="*/ 340510431 w 1080"/>
              <a:gd name="T7" fmla="*/ 55568888 h 180"/>
              <a:gd name="T8" fmla="*/ 0 60000 65536"/>
              <a:gd name="T9" fmla="*/ 0 60000 65536"/>
              <a:gd name="T10" fmla="*/ 0 60000 65536"/>
              <a:gd name="T11" fmla="*/ 0 60000 65536"/>
              <a:gd name="T12" fmla="*/ 0 w 1080"/>
              <a:gd name="T13" fmla="*/ 0 h 180"/>
              <a:gd name="T14" fmla="*/ 1080 w 1080"/>
              <a:gd name="T15" fmla="*/ 180 h 180"/>
            </a:gdLst>
            <a:ahLst/>
            <a:cxnLst>
              <a:cxn ang="T8">
                <a:pos x="T0" y="T1"/>
              </a:cxn>
              <a:cxn ang="T9">
                <a:pos x="T2" y="T3"/>
              </a:cxn>
              <a:cxn ang="T10">
                <a:pos x="T4" y="T5"/>
              </a:cxn>
              <a:cxn ang="T11">
                <a:pos x="T6" y="T7"/>
              </a:cxn>
            </a:cxnLst>
            <a:rect l="T12" t="T13" r="T14" b="T15"/>
            <a:pathLst>
              <a:path w="1080" h="180">
                <a:moveTo>
                  <a:pt x="0" y="180"/>
                </a:moveTo>
                <a:lnTo>
                  <a:pt x="0" y="0"/>
                </a:lnTo>
                <a:lnTo>
                  <a:pt x="1080" y="0"/>
                </a:lnTo>
                <a:lnTo>
                  <a:pt x="1080" y="180"/>
                </a:lnTo>
              </a:path>
            </a:pathLst>
          </a:custGeom>
          <a:pattFill prst="smGrid">
            <a:fgClr>
              <a:srgbClr val="C0C0C0"/>
            </a:fgClr>
            <a:bgClr>
              <a:srgbClr val="FFFFFF"/>
            </a:bgClr>
          </a:pattFill>
          <a:ln w="9525">
            <a:solidFill>
              <a:srgbClr val="000000"/>
            </a:solidFill>
            <a:round/>
            <a:headEnd/>
            <a:tailEnd/>
          </a:ln>
        </p:spPr>
        <p:txBody>
          <a:bodyPr/>
          <a:lstStyle/>
          <a:p>
            <a:endParaRPr lang="en-US" sz="2400" b="1">
              <a:solidFill>
                <a:srgbClr val="000000"/>
              </a:solidFill>
            </a:endParaRPr>
          </a:p>
        </p:txBody>
      </p:sp>
      <p:sp>
        <p:nvSpPr>
          <p:cNvPr id="11279" name="Freeform 16" descr="Small grid"/>
          <p:cNvSpPr>
            <a:spLocks/>
          </p:cNvSpPr>
          <p:nvPr/>
        </p:nvSpPr>
        <p:spPr bwMode="auto">
          <a:xfrm>
            <a:off x="4994275" y="4870450"/>
            <a:ext cx="1011238" cy="295275"/>
          </a:xfrm>
          <a:custGeom>
            <a:avLst/>
            <a:gdLst>
              <a:gd name="T0" fmla="*/ 0 w 1800"/>
              <a:gd name="T1" fmla="*/ 161458006 h 540"/>
              <a:gd name="T2" fmla="*/ 0 w 1800"/>
              <a:gd name="T3" fmla="*/ 107638659 h 540"/>
              <a:gd name="T4" fmla="*/ 56811353 w 1800"/>
              <a:gd name="T5" fmla="*/ 107638659 h 540"/>
              <a:gd name="T6" fmla="*/ 56811353 w 1800"/>
              <a:gd name="T7" fmla="*/ 0 h 540"/>
              <a:gd name="T8" fmla="*/ 511301036 w 1800"/>
              <a:gd name="T9" fmla="*/ 0 h 540"/>
              <a:gd name="T10" fmla="*/ 511301036 w 1800"/>
              <a:gd name="T11" fmla="*/ 107638659 h 540"/>
              <a:gd name="T12" fmla="*/ 568112371 w 1800"/>
              <a:gd name="T13" fmla="*/ 107638659 h 540"/>
              <a:gd name="T14" fmla="*/ 568112371 w 1800"/>
              <a:gd name="T15" fmla="*/ 161458006 h 540"/>
              <a:gd name="T16" fmla="*/ 454489700 w 1800"/>
              <a:gd name="T17" fmla="*/ 161458006 h 540"/>
              <a:gd name="T18" fmla="*/ 454489700 w 1800"/>
              <a:gd name="T19" fmla="*/ 53819330 h 540"/>
              <a:gd name="T20" fmla="*/ 113622706 w 1800"/>
              <a:gd name="T21" fmla="*/ 53819330 h 540"/>
              <a:gd name="T22" fmla="*/ 113622706 w 1800"/>
              <a:gd name="T23" fmla="*/ 161458006 h 540"/>
              <a:gd name="T24" fmla="*/ 0 w 1800"/>
              <a:gd name="T25" fmla="*/ 161458006 h 5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0"/>
              <a:gd name="T40" fmla="*/ 0 h 540"/>
              <a:gd name="T41" fmla="*/ 1800 w 1800"/>
              <a:gd name="T42" fmla="*/ 540 h 5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0" h="540">
                <a:moveTo>
                  <a:pt x="0" y="540"/>
                </a:moveTo>
                <a:lnTo>
                  <a:pt x="0" y="360"/>
                </a:lnTo>
                <a:lnTo>
                  <a:pt x="180" y="360"/>
                </a:lnTo>
                <a:lnTo>
                  <a:pt x="180" y="0"/>
                </a:lnTo>
                <a:lnTo>
                  <a:pt x="1620" y="0"/>
                </a:lnTo>
                <a:lnTo>
                  <a:pt x="1620" y="360"/>
                </a:lnTo>
                <a:lnTo>
                  <a:pt x="1800" y="360"/>
                </a:lnTo>
                <a:lnTo>
                  <a:pt x="1800" y="540"/>
                </a:lnTo>
                <a:lnTo>
                  <a:pt x="1440" y="540"/>
                </a:lnTo>
                <a:lnTo>
                  <a:pt x="1440" y="180"/>
                </a:lnTo>
                <a:lnTo>
                  <a:pt x="360" y="180"/>
                </a:lnTo>
                <a:lnTo>
                  <a:pt x="360" y="540"/>
                </a:lnTo>
                <a:lnTo>
                  <a:pt x="0" y="540"/>
                </a:lnTo>
                <a:close/>
              </a:path>
            </a:pathLst>
          </a:custGeom>
          <a:pattFill prst="smGrid">
            <a:fgClr>
              <a:srgbClr val="C0C0C0"/>
            </a:fgClr>
            <a:bgClr>
              <a:srgbClr val="FFFFFF"/>
            </a:bgClr>
          </a:pattFill>
          <a:ln w="9525">
            <a:solidFill>
              <a:srgbClr val="000000"/>
            </a:solidFill>
            <a:round/>
            <a:headEnd/>
            <a:tailEnd/>
          </a:ln>
        </p:spPr>
        <p:txBody>
          <a:bodyPr/>
          <a:lstStyle/>
          <a:p>
            <a:endParaRPr lang="en-US" sz="2400" b="1">
              <a:solidFill>
                <a:srgbClr val="000000"/>
              </a:solidFill>
            </a:endParaRPr>
          </a:p>
        </p:txBody>
      </p:sp>
      <p:sp>
        <p:nvSpPr>
          <p:cNvPr id="11280" name="Freeform 17" descr="Small grid"/>
          <p:cNvSpPr>
            <a:spLocks/>
          </p:cNvSpPr>
          <p:nvPr/>
        </p:nvSpPr>
        <p:spPr bwMode="auto">
          <a:xfrm>
            <a:off x="7116763" y="4870450"/>
            <a:ext cx="1009650" cy="295275"/>
          </a:xfrm>
          <a:custGeom>
            <a:avLst/>
            <a:gdLst>
              <a:gd name="T0" fmla="*/ 0 w 1800"/>
              <a:gd name="T1" fmla="*/ 161458006 h 540"/>
              <a:gd name="T2" fmla="*/ 0 w 1800"/>
              <a:gd name="T3" fmla="*/ 107638659 h 540"/>
              <a:gd name="T4" fmla="*/ 56632953 w 1800"/>
              <a:gd name="T5" fmla="*/ 107638659 h 540"/>
              <a:gd name="T6" fmla="*/ 56632953 w 1800"/>
              <a:gd name="T7" fmla="*/ 0 h 540"/>
              <a:gd name="T8" fmla="*/ 509696563 w 1800"/>
              <a:gd name="T9" fmla="*/ 0 h 540"/>
              <a:gd name="T10" fmla="*/ 509696563 w 1800"/>
              <a:gd name="T11" fmla="*/ 107638659 h 540"/>
              <a:gd name="T12" fmla="*/ 566329499 w 1800"/>
              <a:gd name="T13" fmla="*/ 107638659 h 540"/>
              <a:gd name="T14" fmla="*/ 566329499 w 1800"/>
              <a:gd name="T15" fmla="*/ 161458006 h 540"/>
              <a:gd name="T16" fmla="*/ 453063627 w 1800"/>
              <a:gd name="T17" fmla="*/ 161458006 h 540"/>
              <a:gd name="T18" fmla="*/ 453063627 w 1800"/>
              <a:gd name="T19" fmla="*/ 53819330 h 540"/>
              <a:gd name="T20" fmla="*/ 113265907 w 1800"/>
              <a:gd name="T21" fmla="*/ 53819330 h 540"/>
              <a:gd name="T22" fmla="*/ 113265907 w 1800"/>
              <a:gd name="T23" fmla="*/ 161458006 h 540"/>
              <a:gd name="T24" fmla="*/ 0 w 1800"/>
              <a:gd name="T25" fmla="*/ 161458006 h 5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0"/>
              <a:gd name="T40" fmla="*/ 0 h 540"/>
              <a:gd name="T41" fmla="*/ 1800 w 1800"/>
              <a:gd name="T42" fmla="*/ 540 h 5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0" h="540">
                <a:moveTo>
                  <a:pt x="0" y="540"/>
                </a:moveTo>
                <a:lnTo>
                  <a:pt x="0" y="360"/>
                </a:lnTo>
                <a:lnTo>
                  <a:pt x="180" y="360"/>
                </a:lnTo>
                <a:lnTo>
                  <a:pt x="180" y="0"/>
                </a:lnTo>
                <a:lnTo>
                  <a:pt x="1620" y="0"/>
                </a:lnTo>
                <a:lnTo>
                  <a:pt x="1620" y="360"/>
                </a:lnTo>
                <a:lnTo>
                  <a:pt x="1800" y="360"/>
                </a:lnTo>
                <a:lnTo>
                  <a:pt x="1800" y="540"/>
                </a:lnTo>
                <a:lnTo>
                  <a:pt x="1440" y="540"/>
                </a:lnTo>
                <a:lnTo>
                  <a:pt x="1440" y="180"/>
                </a:lnTo>
                <a:lnTo>
                  <a:pt x="360" y="180"/>
                </a:lnTo>
                <a:lnTo>
                  <a:pt x="360" y="540"/>
                </a:lnTo>
                <a:lnTo>
                  <a:pt x="0" y="540"/>
                </a:lnTo>
                <a:close/>
              </a:path>
            </a:pathLst>
          </a:custGeom>
          <a:pattFill prst="smGrid">
            <a:fgClr>
              <a:srgbClr val="C0C0C0"/>
            </a:fgClr>
            <a:bgClr>
              <a:srgbClr val="FFFFFF"/>
            </a:bgClr>
          </a:pattFill>
          <a:ln w="9525">
            <a:solidFill>
              <a:srgbClr val="000000"/>
            </a:solidFill>
            <a:round/>
            <a:headEnd/>
            <a:tailEnd/>
          </a:ln>
        </p:spPr>
        <p:txBody>
          <a:bodyPr/>
          <a:lstStyle/>
          <a:p>
            <a:endParaRPr lang="en-US" sz="2400" b="1">
              <a:solidFill>
                <a:srgbClr val="000000"/>
              </a:solidFill>
            </a:endParaRPr>
          </a:p>
        </p:txBody>
      </p:sp>
      <p:sp>
        <p:nvSpPr>
          <p:cNvPr id="11281" name="Freeform 18"/>
          <p:cNvSpPr>
            <a:spLocks/>
          </p:cNvSpPr>
          <p:nvPr/>
        </p:nvSpPr>
        <p:spPr bwMode="auto">
          <a:xfrm>
            <a:off x="4792663" y="4967288"/>
            <a:ext cx="303212" cy="198437"/>
          </a:xfrm>
          <a:custGeom>
            <a:avLst/>
            <a:gdLst>
              <a:gd name="T0" fmla="*/ 0 w 540"/>
              <a:gd name="T1" fmla="*/ 54690890 h 360"/>
              <a:gd name="T2" fmla="*/ 0 w 540"/>
              <a:gd name="T3" fmla="*/ 0 h 360"/>
              <a:gd name="T4" fmla="*/ 170254654 w 540"/>
              <a:gd name="T5" fmla="*/ 0 h 360"/>
              <a:gd name="T6" fmla="*/ 170254654 w 540"/>
              <a:gd name="T7" fmla="*/ 54690890 h 360"/>
              <a:gd name="T8" fmla="*/ 113502904 w 540"/>
              <a:gd name="T9" fmla="*/ 54690890 h 360"/>
              <a:gd name="T10" fmla="*/ 113502904 w 540"/>
              <a:gd name="T11" fmla="*/ 109381228 h 360"/>
              <a:gd name="T12" fmla="*/ 56751733 w 540"/>
              <a:gd name="T13" fmla="*/ 109381228 h 360"/>
              <a:gd name="T14" fmla="*/ 56751733 w 540"/>
              <a:gd name="T15" fmla="*/ 54690890 h 360"/>
              <a:gd name="T16" fmla="*/ 0 w 540"/>
              <a:gd name="T17" fmla="*/ 5469089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0"/>
              <a:gd name="T28" fmla="*/ 0 h 360"/>
              <a:gd name="T29" fmla="*/ 540 w 54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0" h="360">
                <a:moveTo>
                  <a:pt x="0" y="180"/>
                </a:moveTo>
                <a:lnTo>
                  <a:pt x="0" y="0"/>
                </a:lnTo>
                <a:lnTo>
                  <a:pt x="540" y="0"/>
                </a:lnTo>
                <a:lnTo>
                  <a:pt x="540" y="180"/>
                </a:lnTo>
                <a:lnTo>
                  <a:pt x="360" y="180"/>
                </a:lnTo>
                <a:lnTo>
                  <a:pt x="360" y="360"/>
                </a:lnTo>
                <a:lnTo>
                  <a:pt x="180" y="360"/>
                </a:lnTo>
                <a:lnTo>
                  <a:pt x="180" y="180"/>
                </a:lnTo>
                <a:lnTo>
                  <a:pt x="0" y="180"/>
                </a:lnTo>
                <a:close/>
              </a:path>
            </a:pathLst>
          </a:custGeom>
          <a:solidFill>
            <a:srgbClr val="0000FF"/>
          </a:solidFill>
          <a:ln w="9525">
            <a:noFill/>
            <a:round/>
            <a:headEnd/>
            <a:tailEnd/>
          </a:ln>
        </p:spPr>
        <p:txBody>
          <a:bodyPr/>
          <a:lstStyle/>
          <a:p>
            <a:endParaRPr lang="en-US" sz="2400" b="1">
              <a:solidFill>
                <a:srgbClr val="000000"/>
              </a:solidFill>
            </a:endParaRPr>
          </a:p>
        </p:txBody>
      </p:sp>
      <p:sp>
        <p:nvSpPr>
          <p:cNvPr id="11282" name="Freeform 19"/>
          <p:cNvSpPr>
            <a:spLocks/>
          </p:cNvSpPr>
          <p:nvPr/>
        </p:nvSpPr>
        <p:spPr bwMode="auto">
          <a:xfrm>
            <a:off x="8026400" y="4967288"/>
            <a:ext cx="303213" cy="198437"/>
          </a:xfrm>
          <a:custGeom>
            <a:avLst/>
            <a:gdLst>
              <a:gd name="T0" fmla="*/ 0 w 540"/>
              <a:gd name="T1" fmla="*/ 54690890 h 360"/>
              <a:gd name="T2" fmla="*/ 0 w 540"/>
              <a:gd name="T3" fmla="*/ 0 h 360"/>
              <a:gd name="T4" fmla="*/ 170255777 w 540"/>
              <a:gd name="T5" fmla="*/ 0 h 360"/>
              <a:gd name="T6" fmla="*/ 170255777 w 540"/>
              <a:gd name="T7" fmla="*/ 54690890 h 360"/>
              <a:gd name="T8" fmla="*/ 113503840 w 540"/>
              <a:gd name="T9" fmla="*/ 54690890 h 360"/>
              <a:gd name="T10" fmla="*/ 113503840 w 540"/>
              <a:gd name="T11" fmla="*/ 109381228 h 360"/>
              <a:gd name="T12" fmla="*/ 56751920 w 540"/>
              <a:gd name="T13" fmla="*/ 109381228 h 360"/>
              <a:gd name="T14" fmla="*/ 56751920 w 540"/>
              <a:gd name="T15" fmla="*/ 54690890 h 360"/>
              <a:gd name="T16" fmla="*/ 0 w 540"/>
              <a:gd name="T17" fmla="*/ 5469089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0"/>
              <a:gd name="T28" fmla="*/ 0 h 360"/>
              <a:gd name="T29" fmla="*/ 540 w 54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0" h="360">
                <a:moveTo>
                  <a:pt x="0" y="180"/>
                </a:moveTo>
                <a:lnTo>
                  <a:pt x="0" y="0"/>
                </a:lnTo>
                <a:lnTo>
                  <a:pt x="540" y="0"/>
                </a:lnTo>
                <a:lnTo>
                  <a:pt x="540" y="180"/>
                </a:lnTo>
                <a:lnTo>
                  <a:pt x="360" y="180"/>
                </a:lnTo>
                <a:lnTo>
                  <a:pt x="360" y="360"/>
                </a:lnTo>
                <a:lnTo>
                  <a:pt x="180" y="360"/>
                </a:lnTo>
                <a:lnTo>
                  <a:pt x="180" y="180"/>
                </a:lnTo>
                <a:lnTo>
                  <a:pt x="0" y="180"/>
                </a:lnTo>
                <a:close/>
              </a:path>
            </a:pathLst>
          </a:custGeom>
          <a:solidFill>
            <a:srgbClr val="0000FF"/>
          </a:solidFill>
          <a:ln w="9525">
            <a:noFill/>
            <a:round/>
            <a:headEnd/>
            <a:tailEnd/>
          </a:ln>
        </p:spPr>
        <p:txBody>
          <a:bodyPr/>
          <a:lstStyle/>
          <a:p>
            <a:endParaRPr lang="en-US" sz="2400" b="1">
              <a:solidFill>
                <a:srgbClr val="000000"/>
              </a:solidFill>
            </a:endParaRPr>
          </a:p>
        </p:txBody>
      </p:sp>
      <p:sp>
        <p:nvSpPr>
          <p:cNvPr id="11283" name="Rectangle 20" descr="Small grid"/>
          <p:cNvSpPr>
            <a:spLocks noChangeArrowheads="1"/>
          </p:cNvSpPr>
          <p:nvPr/>
        </p:nvSpPr>
        <p:spPr bwMode="auto">
          <a:xfrm>
            <a:off x="6105525" y="5065713"/>
            <a:ext cx="909638" cy="100012"/>
          </a:xfrm>
          <a:prstGeom prst="rect">
            <a:avLst/>
          </a:prstGeom>
          <a:pattFill prst="smGrid">
            <a:fgClr>
              <a:srgbClr val="C0C0C0"/>
            </a:fgClr>
            <a:bgClr>
              <a:srgbClr val="FFFFFF"/>
            </a:bgClr>
          </a:pattFill>
          <a:ln w="9525">
            <a:solidFill>
              <a:srgbClr val="000000"/>
            </a:solidFill>
            <a:miter lim="800000"/>
            <a:headEnd/>
            <a:tailEnd/>
          </a:ln>
        </p:spPr>
        <p:txBody>
          <a:bodyPr/>
          <a:lstStyle/>
          <a:p>
            <a:endParaRPr lang="en-US" sz="2400" b="1">
              <a:solidFill>
                <a:srgbClr val="000000"/>
              </a:solidFill>
            </a:endParaRPr>
          </a:p>
        </p:txBody>
      </p:sp>
      <p:sp>
        <p:nvSpPr>
          <p:cNvPr id="11284" name="Freeform 21"/>
          <p:cNvSpPr>
            <a:spLocks/>
          </p:cNvSpPr>
          <p:nvPr/>
        </p:nvSpPr>
        <p:spPr bwMode="auto">
          <a:xfrm>
            <a:off x="5903913" y="4967288"/>
            <a:ext cx="1312862" cy="198437"/>
          </a:xfrm>
          <a:custGeom>
            <a:avLst/>
            <a:gdLst>
              <a:gd name="T0" fmla="*/ 0 w 2340"/>
              <a:gd name="T1" fmla="*/ 0 h 360"/>
              <a:gd name="T2" fmla="*/ 0 w 2340"/>
              <a:gd name="T3" fmla="*/ 54690890 h 360"/>
              <a:gd name="T4" fmla="*/ 56660088 w 2340"/>
              <a:gd name="T5" fmla="*/ 54690890 h 360"/>
              <a:gd name="T6" fmla="*/ 56660088 w 2340"/>
              <a:gd name="T7" fmla="*/ 109381228 h 360"/>
              <a:gd name="T8" fmla="*/ 113320737 w 2340"/>
              <a:gd name="T9" fmla="*/ 109381228 h 360"/>
              <a:gd name="T10" fmla="*/ 113320737 w 2340"/>
              <a:gd name="T11" fmla="*/ 54690890 h 360"/>
              <a:gd name="T12" fmla="*/ 623263301 w 2340"/>
              <a:gd name="T13" fmla="*/ 54690890 h 360"/>
              <a:gd name="T14" fmla="*/ 623263301 w 2340"/>
              <a:gd name="T15" fmla="*/ 109381228 h 360"/>
              <a:gd name="T16" fmla="*/ 679923933 w 2340"/>
              <a:gd name="T17" fmla="*/ 109381228 h 360"/>
              <a:gd name="T18" fmla="*/ 679923933 w 2340"/>
              <a:gd name="T19" fmla="*/ 54690890 h 360"/>
              <a:gd name="T20" fmla="*/ 736584003 w 2340"/>
              <a:gd name="T21" fmla="*/ 54690890 h 360"/>
              <a:gd name="T22" fmla="*/ 736584003 w 2340"/>
              <a:gd name="T23" fmla="*/ 0 h 360"/>
              <a:gd name="T24" fmla="*/ 0 w 2340"/>
              <a:gd name="T25" fmla="*/ 0 h 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0"/>
              <a:gd name="T40" fmla="*/ 0 h 360"/>
              <a:gd name="T41" fmla="*/ 2340 w 2340"/>
              <a:gd name="T42" fmla="*/ 360 h 3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0" h="360">
                <a:moveTo>
                  <a:pt x="0" y="0"/>
                </a:moveTo>
                <a:lnTo>
                  <a:pt x="0" y="180"/>
                </a:lnTo>
                <a:lnTo>
                  <a:pt x="180" y="180"/>
                </a:lnTo>
                <a:lnTo>
                  <a:pt x="180" y="360"/>
                </a:lnTo>
                <a:lnTo>
                  <a:pt x="360" y="360"/>
                </a:lnTo>
                <a:lnTo>
                  <a:pt x="360" y="180"/>
                </a:lnTo>
                <a:lnTo>
                  <a:pt x="1980" y="180"/>
                </a:lnTo>
                <a:lnTo>
                  <a:pt x="1980" y="360"/>
                </a:lnTo>
                <a:lnTo>
                  <a:pt x="2160" y="360"/>
                </a:lnTo>
                <a:lnTo>
                  <a:pt x="2160" y="180"/>
                </a:lnTo>
                <a:lnTo>
                  <a:pt x="2340" y="180"/>
                </a:lnTo>
                <a:lnTo>
                  <a:pt x="2340" y="0"/>
                </a:lnTo>
                <a:lnTo>
                  <a:pt x="0" y="0"/>
                </a:lnTo>
                <a:close/>
              </a:path>
            </a:pathLst>
          </a:custGeom>
          <a:solidFill>
            <a:srgbClr val="0000FF"/>
          </a:solidFill>
          <a:ln w="9525">
            <a:noFill/>
            <a:round/>
            <a:headEnd/>
            <a:tailEnd/>
          </a:ln>
        </p:spPr>
        <p:txBody>
          <a:bodyPr/>
          <a:lstStyle/>
          <a:p>
            <a:endParaRPr lang="en-US" sz="2400" b="1">
              <a:solidFill>
                <a:srgbClr val="000000"/>
              </a:solidFill>
            </a:endParaRPr>
          </a:p>
        </p:txBody>
      </p:sp>
      <p:sp>
        <p:nvSpPr>
          <p:cNvPr id="11285" name="Freeform 22" descr="Small grid"/>
          <p:cNvSpPr>
            <a:spLocks/>
          </p:cNvSpPr>
          <p:nvPr/>
        </p:nvSpPr>
        <p:spPr bwMode="auto">
          <a:xfrm>
            <a:off x="8228013" y="5065713"/>
            <a:ext cx="606425" cy="98425"/>
          </a:xfrm>
          <a:custGeom>
            <a:avLst/>
            <a:gdLst>
              <a:gd name="T0" fmla="*/ 0 w 1080"/>
              <a:gd name="T1" fmla="*/ 53819336 h 180"/>
              <a:gd name="T2" fmla="*/ 0 w 1080"/>
              <a:gd name="T3" fmla="*/ 0 h 180"/>
              <a:gd name="T4" fmla="*/ 340510431 w 1080"/>
              <a:gd name="T5" fmla="*/ 0 h 180"/>
              <a:gd name="T6" fmla="*/ 340510431 w 1080"/>
              <a:gd name="T7" fmla="*/ 53819336 h 180"/>
              <a:gd name="T8" fmla="*/ 0 60000 65536"/>
              <a:gd name="T9" fmla="*/ 0 60000 65536"/>
              <a:gd name="T10" fmla="*/ 0 60000 65536"/>
              <a:gd name="T11" fmla="*/ 0 60000 65536"/>
              <a:gd name="T12" fmla="*/ 0 w 1080"/>
              <a:gd name="T13" fmla="*/ 0 h 180"/>
              <a:gd name="T14" fmla="*/ 1080 w 1080"/>
              <a:gd name="T15" fmla="*/ 180 h 180"/>
            </a:gdLst>
            <a:ahLst/>
            <a:cxnLst>
              <a:cxn ang="T8">
                <a:pos x="T0" y="T1"/>
              </a:cxn>
              <a:cxn ang="T9">
                <a:pos x="T2" y="T3"/>
              </a:cxn>
              <a:cxn ang="T10">
                <a:pos x="T4" y="T5"/>
              </a:cxn>
              <a:cxn ang="T11">
                <a:pos x="T6" y="T7"/>
              </a:cxn>
            </a:cxnLst>
            <a:rect l="T12" t="T13" r="T14" b="T15"/>
            <a:pathLst>
              <a:path w="1080" h="180">
                <a:moveTo>
                  <a:pt x="0" y="180"/>
                </a:moveTo>
                <a:lnTo>
                  <a:pt x="0" y="0"/>
                </a:lnTo>
                <a:lnTo>
                  <a:pt x="1080" y="0"/>
                </a:lnTo>
                <a:lnTo>
                  <a:pt x="1080" y="180"/>
                </a:lnTo>
              </a:path>
            </a:pathLst>
          </a:custGeom>
          <a:pattFill prst="smGrid">
            <a:fgClr>
              <a:srgbClr val="C0C0C0"/>
            </a:fgClr>
            <a:bgClr>
              <a:srgbClr val="FFFFFF"/>
            </a:bgClr>
          </a:pattFill>
          <a:ln w="9525">
            <a:solidFill>
              <a:srgbClr val="000000"/>
            </a:solidFill>
            <a:round/>
            <a:headEnd/>
            <a:tailEnd/>
          </a:ln>
        </p:spPr>
        <p:txBody>
          <a:bodyPr/>
          <a:lstStyle/>
          <a:p>
            <a:endParaRPr lang="en-US" sz="2400" b="1">
              <a:solidFill>
                <a:srgbClr val="000000"/>
              </a:solidFill>
            </a:endParaRPr>
          </a:p>
        </p:txBody>
      </p:sp>
      <p:sp>
        <p:nvSpPr>
          <p:cNvPr id="11286" name="Freeform 23"/>
          <p:cNvSpPr>
            <a:spLocks/>
          </p:cNvSpPr>
          <p:nvPr/>
        </p:nvSpPr>
        <p:spPr bwMode="auto">
          <a:xfrm>
            <a:off x="4283075" y="4759325"/>
            <a:ext cx="1457325" cy="307975"/>
          </a:xfrm>
          <a:custGeom>
            <a:avLst/>
            <a:gdLst>
              <a:gd name="T0" fmla="*/ 1258752 w 2598"/>
              <a:gd name="T1" fmla="*/ 167854084 h 559"/>
              <a:gd name="T2" fmla="*/ 0 w 2598"/>
              <a:gd name="T3" fmla="*/ 10320192 h 559"/>
              <a:gd name="T4" fmla="*/ 817473474 w 2598"/>
              <a:gd name="T5" fmla="*/ 0 h 559"/>
              <a:gd name="T6" fmla="*/ 817473474 w 2598"/>
              <a:gd name="T7" fmla="*/ 30657006 h 559"/>
              <a:gd name="T8" fmla="*/ 404646076 w 2598"/>
              <a:gd name="T9" fmla="*/ 30657006 h 559"/>
              <a:gd name="T10" fmla="*/ 404016700 w 2598"/>
              <a:gd name="T11" fmla="*/ 101380512 h 559"/>
              <a:gd name="T12" fmla="*/ 334792667 w 2598"/>
              <a:gd name="T13" fmla="*/ 101380512 h 559"/>
              <a:gd name="T14" fmla="*/ 337939545 w 2598"/>
              <a:gd name="T15" fmla="*/ 61921146 h 559"/>
              <a:gd name="T16" fmla="*/ 122715392 w 2598"/>
              <a:gd name="T17" fmla="*/ 60403309 h 559"/>
              <a:gd name="T18" fmla="*/ 122715392 w 2598"/>
              <a:gd name="T19" fmla="*/ 169675488 h 559"/>
              <a:gd name="T20" fmla="*/ 1258752 w 2598"/>
              <a:gd name="T21" fmla="*/ 167854084 h 5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8"/>
              <a:gd name="T34" fmla="*/ 0 h 559"/>
              <a:gd name="T35" fmla="*/ 2598 w 2598"/>
              <a:gd name="T36" fmla="*/ 559 h 5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8" h="559">
                <a:moveTo>
                  <a:pt x="4" y="553"/>
                </a:moveTo>
                <a:lnTo>
                  <a:pt x="0" y="34"/>
                </a:lnTo>
                <a:lnTo>
                  <a:pt x="2598" y="0"/>
                </a:lnTo>
                <a:lnTo>
                  <a:pt x="2598" y="101"/>
                </a:lnTo>
                <a:lnTo>
                  <a:pt x="1286" y="101"/>
                </a:lnTo>
                <a:lnTo>
                  <a:pt x="1284" y="334"/>
                </a:lnTo>
                <a:lnTo>
                  <a:pt x="1064" y="334"/>
                </a:lnTo>
                <a:lnTo>
                  <a:pt x="1074" y="204"/>
                </a:lnTo>
                <a:lnTo>
                  <a:pt x="390" y="199"/>
                </a:lnTo>
                <a:lnTo>
                  <a:pt x="390" y="559"/>
                </a:lnTo>
                <a:lnTo>
                  <a:pt x="4" y="553"/>
                </a:lnTo>
                <a:close/>
              </a:path>
            </a:pathLst>
          </a:custGeom>
          <a:solidFill>
            <a:srgbClr val="C0C0C0"/>
          </a:solidFill>
          <a:ln w="9525">
            <a:solidFill>
              <a:srgbClr val="000000"/>
            </a:solidFill>
            <a:round/>
            <a:headEnd/>
            <a:tailEnd/>
          </a:ln>
        </p:spPr>
        <p:txBody>
          <a:bodyPr/>
          <a:lstStyle/>
          <a:p>
            <a:endParaRPr lang="en-US" sz="2400" b="1">
              <a:solidFill>
                <a:srgbClr val="000000"/>
              </a:solidFill>
            </a:endParaRPr>
          </a:p>
        </p:txBody>
      </p:sp>
      <p:sp>
        <p:nvSpPr>
          <p:cNvPr id="11287" name="Freeform 24"/>
          <p:cNvSpPr>
            <a:spLocks/>
          </p:cNvSpPr>
          <p:nvPr/>
        </p:nvSpPr>
        <p:spPr bwMode="auto">
          <a:xfrm>
            <a:off x="7412038" y="4759325"/>
            <a:ext cx="1425575" cy="307975"/>
          </a:xfrm>
          <a:custGeom>
            <a:avLst/>
            <a:gdLst>
              <a:gd name="T0" fmla="*/ 800734441 w 2538"/>
              <a:gd name="T1" fmla="*/ 168456249 h 558"/>
              <a:gd name="T2" fmla="*/ 796948637 w 2538"/>
              <a:gd name="T3" fmla="*/ 10357453 h 558"/>
              <a:gd name="T4" fmla="*/ 0 w 2538"/>
              <a:gd name="T5" fmla="*/ 0 h 558"/>
              <a:gd name="T6" fmla="*/ 0 w 2538"/>
              <a:gd name="T7" fmla="*/ 30767139 h 558"/>
              <a:gd name="T8" fmla="*/ 402575513 w 2538"/>
              <a:gd name="T9" fmla="*/ 30767139 h 558"/>
              <a:gd name="T10" fmla="*/ 403206855 w 2538"/>
              <a:gd name="T11" fmla="*/ 101439670 h 558"/>
              <a:gd name="T12" fmla="*/ 470407693 w 2538"/>
              <a:gd name="T13" fmla="*/ 101439670 h 558"/>
              <a:gd name="T14" fmla="*/ 467568340 w 2538"/>
              <a:gd name="T15" fmla="*/ 62143053 h 558"/>
              <a:gd name="T16" fmla="*/ 677374507 w 2538"/>
              <a:gd name="T17" fmla="*/ 60619737 h 558"/>
              <a:gd name="T18" fmla="*/ 677374507 w 2538"/>
              <a:gd name="T19" fmla="*/ 169979566 h 558"/>
              <a:gd name="T20" fmla="*/ 800734441 w 2538"/>
              <a:gd name="T21" fmla="*/ 168456249 h 5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38"/>
              <a:gd name="T34" fmla="*/ 0 h 558"/>
              <a:gd name="T35" fmla="*/ 2538 w 2538"/>
              <a:gd name="T36" fmla="*/ 558 h 5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38" h="558">
                <a:moveTo>
                  <a:pt x="2538" y="553"/>
                </a:moveTo>
                <a:lnTo>
                  <a:pt x="2526" y="34"/>
                </a:lnTo>
                <a:lnTo>
                  <a:pt x="0" y="0"/>
                </a:lnTo>
                <a:lnTo>
                  <a:pt x="0" y="101"/>
                </a:lnTo>
                <a:lnTo>
                  <a:pt x="1276" y="101"/>
                </a:lnTo>
                <a:lnTo>
                  <a:pt x="1278" y="333"/>
                </a:lnTo>
                <a:lnTo>
                  <a:pt x="1491" y="333"/>
                </a:lnTo>
                <a:lnTo>
                  <a:pt x="1482" y="204"/>
                </a:lnTo>
                <a:lnTo>
                  <a:pt x="2147" y="199"/>
                </a:lnTo>
                <a:lnTo>
                  <a:pt x="2147" y="558"/>
                </a:lnTo>
                <a:lnTo>
                  <a:pt x="2538" y="553"/>
                </a:lnTo>
                <a:close/>
              </a:path>
            </a:pathLst>
          </a:custGeom>
          <a:solidFill>
            <a:srgbClr val="C0C0C0"/>
          </a:solidFill>
          <a:ln w="9525">
            <a:solidFill>
              <a:srgbClr val="000000"/>
            </a:solidFill>
            <a:round/>
            <a:headEnd/>
            <a:tailEnd/>
          </a:ln>
        </p:spPr>
        <p:txBody>
          <a:bodyPr/>
          <a:lstStyle/>
          <a:p>
            <a:endParaRPr lang="en-US" sz="2400" b="1">
              <a:solidFill>
                <a:srgbClr val="000000"/>
              </a:solidFill>
            </a:endParaRPr>
          </a:p>
        </p:txBody>
      </p:sp>
      <p:sp>
        <p:nvSpPr>
          <p:cNvPr id="11288" name="Text Box 25"/>
          <p:cNvSpPr txBox="1">
            <a:spLocks noChangeArrowheads="1"/>
          </p:cNvSpPr>
          <p:nvPr/>
        </p:nvSpPr>
        <p:spPr bwMode="auto">
          <a:xfrm>
            <a:off x="4903788" y="5148263"/>
            <a:ext cx="454025" cy="222250"/>
          </a:xfrm>
          <a:prstGeom prst="rect">
            <a:avLst/>
          </a:prstGeom>
          <a:noFill/>
          <a:ln w="9525">
            <a:noFill/>
            <a:miter lim="800000"/>
            <a:headEnd/>
            <a:tailEnd/>
          </a:ln>
        </p:spPr>
        <p:txBody>
          <a:bodyPr/>
          <a:lstStyle/>
          <a:p>
            <a:r>
              <a:rPr lang="en-US" sz="1000" b="1">
                <a:solidFill>
                  <a:srgbClr val="000000"/>
                </a:solidFill>
                <a:latin typeface="Tahoma" pitchFamily="34" charset="0"/>
              </a:rPr>
              <a:t>N+</a:t>
            </a:r>
          </a:p>
        </p:txBody>
      </p:sp>
      <p:sp>
        <p:nvSpPr>
          <p:cNvPr id="11289" name="Text Box 26"/>
          <p:cNvSpPr txBox="1">
            <a:spLocks noChangeArrowheads="1"/>
          </p:cNvSpPr>
          <p:nvPr/>
        </p:nvSpPr>
        <p:spPr bwMode="auto">
          <a:xfrm>
            <a:off x="5811838" y="5148263"/>
            <a:ext cx="452437" cy="222250"/>
          </a:xfrm>
          <a:prstGeom prst="rect">
            <a:avLst/>
          </a:prstGeom>
          <a:noFill/>
          <a:ln w="9525">
            <a:noFill/>
            <a:miter lim="800000"/>
            <a:headEnd/>
            <a:tailEnd/>
          </a:ln>
        </p:spPr>
        <p:txBody>
          <a:bodyPr/>
          <a:lstStyle/>
          <a:p>
            <a:r>
              <a:rPr lang="en-US" sz="1000" b="1">
                <a:solidFill>
                  <a:srgbClr val="000000"/>
                </a:solidFill>
                <a:latin typeface="Tahoma" pitchFamily="34" charset="0"/>
              </a:rPr>
              <a:t>N+</a:t>
            </a:r>
          </a:p>
        </p:txBody>
      </p:sp>
      <p:sp>
        <p:nvSpPr>
          <p:cNvPr id="11290" name="Text Box 27"/>
          <p:cNvSpPr txBox="1">
            <a:spLocks noChangeArrowheads="1"/>
          </p:cNvSpPr>
          <p:nvPr/>
        </p:nvSpPr>
        <p:spPr bwMode="auto">
          <a:xfrm>
            <a:off x="7000875" y="5148263"/>
            <a:ext cx="455613" cy="222250"/>
          </a:xfrm>
          <a:prstGeom prst="rect">
            <a:avLst/>
          </a:prstGeom>
          <a:noFill/>
          <a:ln w="9525">
            <a:noFill/>
            <a:miter lim="800000"/>
            <a:headEnd/>
            <a:tailEnd/>
          </a:ln>
        </p:spPr>
        <p:txBody>
          <a:bodyPr/>
          <a:lstStyle/>
          <a:p>
            <a:r>
              <a:rPr lang="en-US" sz="1000" b="1">
                <a:solidFill>
                  <a:srgbClr val="000000"/>
                </a:solidFill>
                <a:latin typeface="Tahoma" pitchFamily="34" charset="0"/>
              </a:rPr>
              <a:t>P+</a:t>
            </a:r>
          </a:p>
        </p:txBody>
      </p:sp>
      <p:sp>
        <p:nvSpPr>
          <p:cNvPr id="11291" name="Text Box 28"/>
          <p:cNvSpPr txBox="1">
            <a:spLocks noChangeArrowheads="1"/>
          </p:cNvSpPr>
          <p:nvPr/>
        </p:nvSpPr>
        <p:spPr bwMode="auto">
          <a:xfrm>
            <a:off x="7908925" y="5148263"/>
            <a:ext cx="454025" cy="222250"/>
          </a:xfrm>
          <a:prstGeom prst="rect">
            <a:avLst/>
          </a:prstGeom>
          <a:noFill/>
          <a:ln w="9525">
            <a:noFill/>
            <a:miter lim="800000"/>
            <a:headEnd/>
            <a:tailEnd/>
          </a:ln>
        </p:spPr>
        <p:txBody>
          <a:bodyPr/>
          <a:lstStyle/>
          <a:p>
            <a:r>
              <a:rPr lang="en-US" sz="1000" b="1">
                <a:solidFill>
                  <a:srgbClr val="000000"/>
                </a:solidFill>
                <a:latin typeface="Tahoma" pitchFamily="34" charset="0"/>
              </a:rPr>
              <a:t>P+</a:t>
            </a:r>
          </a:p>
        </p:txBody>
      </p:sp>
      <p:sp>
        <p:nvSpPr>
          <p:cNvPr id="11292" name="Text Box 29"/>
          <p:cNvSpPr txBox="1">
            <a:spLocks noChangeArrowheads="1"/>
          </p:cNvSpPr>
          <p:nvPr/>
        </p:nvSpPr>
        <p:spPr bwMode="auto">
          <a:xfrm>
            <a:off x="7397750" y="5481638"/>
            <a:ext cx="738188" cy="223837"/>
          </a:xfrm>
          <a:prstGeom prst="rect">
            <a:avLst/>
          </a:prstGeom>
          <a:noFill/>
          <a:ln w="9525">
            <a:noFill/>
            <a:miter lim="800000"/>
            <a:headEnd/>
            <a:tailEnd/>
          </a:ln>
        </p:spPr>
        <p:txBody>
          <a:bodyPr/>
          <a:lstStyle/>
          <a:p>
            <a:r>
              <a:rPr lang="en-US" sz="1200" b="1">
                <a:solidFill>
                  <a:srgbClr val="000000"/>
                </a:solidFill>
                <a:latin typeface="Tahoma" pitchFamily="34" charset="0"/>
              </a:rPr>
              <a:t>N-Well</a:t>
            </a:r>
          </a:p>
        </p:txBody>
      </p:sp>
      <p:sp>
        <p:nvSpPr>
          <p:cNvPr id="11293" name="Text Box 30"/>
          <p:cNvSpPr txBox="1">
            <a:spLocks noChangeArrowheads="1"/>
          </p:cNvSpPr>
          <p:nvPr/>
        </p:nvSpPr>
        <p:spPr bwMode="auto">
          <a:xfrm>
            <a:off x="4927600" y="5480050"/>
            <a:ext cx="1296988" cy="306388"/>
          </a:xfrm>
          <a:prstGeom prst="rect">
            <a:avLst/>
          </a:prstGeom>
          <a:noFill/>
          <a:ln w="9525">
            <a:noFill/>
            <a:miter lim="800000"/>
            <a:headEnd/>
            <a:tailEnd/>
          </a:ln>
        </p:spPr>
        <p:txBody>
          <a:bodyPr/>
          <a:lstStyle/>
          <a:p>
            <a:r>
              <a:rPr lang="en-US" sz="1400" b="1">
                <a:solidFill>
                  <a:srgbClr val="000000"/>
                </a:solidFill>
                <a:latin typeface="Tahoma" pitchFamily="34" charset="0"/>
              </a:rPr>
              <a:t>P-Substrate</a:t>
            </a:r>
          </a:p>
        </p:txBody>
      </p:sp>
      <p:sp>
        <p:nvSpPr>
          <p:cNvPr id="11294" name="Rectangle 31"/>
          <p:cNvSpPr>
            <a:spLocks noChangeArrowheads="1"/>
          </p:cNvSpPr>
          <p:nvPr/>
        </p:nvSpPr>
        <p:spPr bwMode="auto">
          <a:xfrm>
            <a:off x="6435725" y="4816475"/>
            <a:ext cx="282575" cy="166688"/>
          </a:xfrm>
          <a:prstGeom prst="rect">
            <a:avLst/>
          </a:prstGeom>
          <a:solidFill>
            <a:srgbClr val="0000FF"/>
          </a:solidFill>
          <a:ln w="9525">
            <a:noFill/>
            <a:miter lim="800000"/>
            <a:headEnd/>
            <a:tailEnd/>
          </a:ln>
        </p:spPr>
        <p:txBody>
          <a:bodyPr/>
          <a:lstStyle/>
          <a:p>
            <a:endParaRPr lang="en-US" sz="2400" b="1">
              <a:solidFill>
                <a:srgbClr val="000000"/>
              </a:solidFill>
            </a:endParaRPr>
          </a:p>
        </p:txBody>
      </p:sp>
      <p:sp>
        <p:nvSpPr>
          <p:cNvPr id="11295" name="Text Box 32"/>
          <p:cNvSpPr txBox="1">
            <a:spLocks noChangeArrowheads="1"/>
          </p:cNvSpPr>
          <p:nvPr/>
        </p:nvSpPr>
        <p:spPr bwMode="auto">
          <a:xfrm>
            <a:off x="8418513" y="4465638"/>
            <a:ext cx="523875" cy="279400"/>
          </a:xfrm>
          <a:prstGeom prst="rect">
            <a:avLst/>
          </a:prstGeom>
          <a:noFill/>
          <a:ln w="9525">
            <a:noFill/>
            <a:miter lim="800000"/>
            <a:headEnd/>
            <a:tailEnd/>
          </a:ln>
        </p:spPr>
        <p:txBody>
          <a:bodyPr/>
          <a:lstStyle/>
          <a:p>
            <a:r>
              <a:rPr lang="en-US" sz="1200" b="1">
                <a:solidFill>
                  <a:srgbClr val="000000"/>
                </a:solidFill>
                <a:latin typeface="Tahoma" pitchFamily="34" charset="0"/>
              </a:rPr>
              <a:t>VDD</a:t>
            </a:r>
          </a:p>
        </p:txBody>
      </p:sp>
      <p:sp>
        <p:nvSpPr>
          <p:cNvPr id="11296" name="Text Box 33"/>
          <p:cNvSpPr txBox="1">
            <a:spLocks noChangeArrowheads="1"/>
          </p:cNvSpPr>
          <p:nvPr/>
        </p:nvSpPr>
        <p:spPr bwMode="auto">
          <a:xfrm>
            <a:off x="6378575" y="4576763"/>
            <a:ext cx="569913" cy="193675"/>
          </a:xfrm>
          <a:prstGeom prst="rect">
            <a:avLst/>
          </a:prstGeom>
          <a:noFill/>
          <a:ln w="9525">
            <a:noFill/>
            <a:miter lim="800000"/>
            <a:headEnd/>
            <a:tailEnd/>
          </a:ln>
        </p:spPr>
        <p:txBody>
          <a:bodyPr/>
          <a:lstStyle/>
          <a:p>
            <a:r>
              <a:rPr lang="en-US" sz="1200" b="1">
                <a:solidFill>
                  <a:srgbClr val="000000"/>
                </a:solidFill>
                <a:latin typeface="Tahoma" pitchFamily="34" charset="0"/>
              </a:rPr>
              <a:t>OUT</a:t>
            </a:r>
          </a:p>
        </p:txBody>
      </p:sp>
      <p:sp>
        <p:nvSpPr>
          <p:cNvPr id="11297" name="Text Box 34"/>
          <p:cNvSpPr txBox="1">
            <a:spLocks noChangeArrowheads="1"/>
          </p:cNvSpPr>
          <p:nvPr/>
        </p:nvSpPr>
        <p:spPr bwMode="auto">
          <a:xfrm>
            <a:off x="4279900" y="4465638"/>
            <a:ext cx="684213" cy="279400"/>
          </a:xfrm>
          <a:prstGeom prst="rect">
            <a:avLst/>
          </a:prstGeom>
          <a:noFill/>
          <a:ln w="9525">
            <a:noFill/>
            <a:miter lim="800000"/>
            <a:headEnd/>
            <a:tailEnd/>
          </a:ln>
        </p:spPr>
        <p:txBody>
          <a:bodyPr/>
          <a:lstStyle/>
          <a:p>
            <a:r>
              <a:rPr lang="en-US" sz="1200" b="1">
                <a:solidFill>
                  <a:srgbClr val="000000"/>
                </a:solidFill>
                <a:latin typeface="Tahoma" pitchFamily="34" charset="0"/>
              </a:rPr>
              <a:t>GND</a:t>
            </a:r>
          </a:p>
        </p:txBody>
      </p:sp>
      <p:sp>
        <p:nvSpPr>
          <p:cNvPr id="11298" name="Text Box 35"/>
          <p:cNvSpPr txBox="1">
            <a:spLocks noChangeArrowheads="1"/>
          </p:cNvSpPr>
          <p:nvPr/>
        </p:nvSpPr>
        <p:spPr bwMode="auto">
          <a:xfrm>
            <a:off x="7058025" y="4414838"/>
            <a:ext cx="428625" cy="277812"/>
          </a:xfrm>
          <a:prstGeom prst="rect">
            <a:avLst/>
          </a:prstGeom>
          <a:noFill/>
          <a:ln w="9525">
            <a:noFill/>
            <a:miter lim="800000"/>
            <a:headEnd/>
            <a:tailEnd/>
          </a:ln>
        </p:spPr>
        <p:txBody>
          <a:bodyPr/>
          <a:lstStyle/>
          <a:p>
            <a:r>
              <a:rPr lang="en-US" sz="1200" b="1">
                <a:solidFill>
                  <a:srgbClr val="000000"/>
                </a:solidFill>
                <a:latin typeface="Tahoma" pitchFamily="34" charset="0"/>
              </a:rPr>
              <a:t>IN</a:t>
            </a:r>
          </a:p>
        </p:txBody>
      </p:sp>
      <p:sp>
        <p:nvSpPr>
          <p:cNvPr id="11299" name="Line 36"/>
          <p:cNvSpPr>
            <a:spLocks noChangeShapeType="1"/>
          </p:cNvSpPr>
          <p:nvPr/>
        </p:nvSpPr>
        <p:spPr bwMode="auto">
          <a:xfrm>
            <a:off x="5527675" y="4576763"/>
            <a:ext cx="55563" cy="444500"/>
          </a:xfrm>
          <a:prstGeom prst="line">
            <a:avLst/>
          </a:prstGeom>
          <a:noFill/>
          <a:ln w="9525">
            <a:solidFill>
              <a:srgbClr val="000000"/>
            </a:solidFill>
            <a:round/>
            <a:headEnd/>
            <a:tailEnd type="triangle" w="med" len="med"/>
          </a:ln>
        </p:spPr>
        <p:txBody>
          <a:bodyPr/>
          <a:lstStyle/>
          <a:p>
            <a:endParaRPr lang="en-US"/>
          </a:p>
        </p:txBody>
      </p:sp>
      <p:sp>
        <p:nvSpPr>
          <p:cNvPr id="11300" name="Line 37"/>
          <p:cNvSpPr>
            <a:spLocks noChangeShapeType="1"/>
          </p:cNvSpPr>
          <p:nvPr/>
        </p:nvSpPr>
        <p:spPr bwMode="auto">
          <a:xfrm>
            <a:off x="7227888" y="4633913"/>
            <a:ext cx="169862" cy="387350"/>
          </a:xfrm>
          <a:prstGeom prst="line">
            <a:avLst/>
          </a:prstGeom>
          <a:noFill/>
          <a:ln w="9525">
            <a:solidFill>
              <a:srgbClr val="000000"/>
            </a:solidFill>
            <a:round/>
            <a:headEnd/>
            <a:tailEnd type="triangle" w="med" len="med"/>
          </a:ln>
        </p:spPr>
        <p:txBody>
          <a:bodyPr/>
          <a:lstStyle/>
          <a:p>
            <a:endParaRPr lang="en-US"/>
          </a:p>
        </p:txBody>
      </p:sp>
      <p:sp>
        <p:nvSpPr>
          <p:cNvPr id="11301" name="Text Box 38"/>
          <p:cNvSpPr txBox="1">
            <a:spLocks noChangeArrowheads="1"/>
          </p:cNvSpPr>
          <p:nvPr/>
        </p:nvSpPr>
        <p:spPr bwMode="auto">
          <a:xfrm>
            <a:off x="5330825" y="4375150"/>
            <a:ext cx="442913" cy="277813"/>
          </a:xfrm>
          <a:prstGeom prst="rect">
            <a:avLst/>
          </a:prstGeom>
          <a:noFill/>
          <a:ln w="9525">
            <a:noFill/>
            <a:miter lim="800000"/>
            <a:headEnd/>
            <a:tailEnd/>
          </a:ln>
        </p:spPr>
        <p:txBody>
          <a:bodyPr/>
          <a:lstStyle/>
          <a:p>
            <a:r>
              <a:rPr lang="en-US" sz="1200" b="1">
                <a:solidFill>
                  <a:srgbClr val="000000"/>
                </a:solidFill>
                <a:latin typeface="Tahoma" pitchFamily="34" charset="0"/>
              </a:rPr>
              <a:t>IN</a:t>
            </a:r>
          </a:p>
        </p:txBody>
      </p:sp>
      <p:sp>
        <p:nvSpPr>
          <p:cNvPr id="11302" name="Text Box 39"/>
          <p:cNvSpPr txBox="1">
            <a:spLocks noChangeArrowheads="1"/>
          </p:cNvSpPr>
          <p:nvPr/>
        </p:nvSpPr>
        <p:spPr bwMode="auto">
          <a:xfrm>
            <a:off x="4394200" y="3740150"/>
            <a:ext cx="1930400" cy="517525"/>
          </a:xfrm>
          <a:prstGeom prst="rect">
            <a:avLst/>
          </a:prstGeom>
          <a:solidFill>
            <a:srgbClr val="3333CC"/>
          </a:solidFill>
          <a:ln w="9525">
            <a:noFill/>
            <a:miter lim="800000"/>
            <a:headEnd/>
            <a:tailEnd/>
          </a:ln>
        </p:spPr>
        <p:txBody>
          <a:bodyPr>
            <a:spAutoFit/>
          </a:bodyPr>
          <a:lstStyle/>
          <a:p>
            <a:pPr algn="ctr">
              <a:spcBef>
                <a:spcPct val="50000"/>
              </a:spcBef>
            </a:pPr>
            <a:r>
              <a:rPr lang="en-US" sz="1400" b="1">
                <a:solidFill>
                  <a:srgbClr val="FFFFFF"/>
                </a:solidFill>
                <a:latin typeface="Tahoma" pitchFamily="34" charset="0"/>
              </a:rPr>
              <a:t>All Mechanical Computing</a:t>
            </a:r>
          </a:p>
        </p:txBody>
      </p:sp>
      <p:sp>
        <p:nvSpPr>
          <p:cNvPr id="11303" name="Text Box 40"/>
          <p:cNvSpPr txBox="1">
            <a:spLocks noChangeArrowheads="1"/>
          </p:cNvSpPr>
          <p:nvPr/>
        </p:nvSpPr>
        <p:spPr bwMode="auto">
          <a:xfrm>
            <a:off x="6400800" y="3752850"/>
            <a:ext cx="2590800" cy="517525"/>
          </a:xfrm>
          <a:prstGeom prst="rect">
            <a:avLst/>
          </a:prstGeom>
          <a:solidFill>
            <a:srgbClr val="3333CC"/>
          </a:solidFill>
          <a:ln w="9525">
            <a:noFill/>
            <a:miter lim="800000"/>
            <a:headEnd/>
            <a:tailEnd/>
          </a:ln>
        </p:spPr>
        <p:txBody>
          <a:bodyPr>
            <a:spAutoFit/>
          </a:bodyPr>
          <a:lstStyle/>
          <a:p>
            <a:pPr algn="ctr">
              <a:spcBef>
                <a:spcPct val="50000"/>
              </a:spcBef>
            </a:pPr>
            <a:r>
              <a:rPr lang="en-US" sz="1400" b="1">
                <a:solidFill>
                  <a:srgbClr val="FFFFFF"/>
                </a:solidFill>
                <a:latin typeface="Tahoma" pitchFamily="34" charset="0"/>
              </a:rPr>
              <a:t>Hybrid NEMS/CMOS component integration</a:t>
            </a:r>
          </a:p>
        </p:txBody>
      </p:sp>
      <p:sp>
        <p:nvSpPr>
          <p:cNvPr id="11304" name="Text Box 41"/>
          <p:cNvSpPr txBox="1">
            <a:spLocks noChangeArrowheads="1"/>
          </p:cNvSpPr>
          <p:nvPr/>
        </p:nvSpPr>
        <p:spPr bwMode="auto">
          <a:xfrm>
            <a:off x="4991100" y="6037263"/>
            <a:ext cx="3556000" cy="517525"/>
          </a:xfrm>
          <a:prstGeom prst="rect">
            <a:avLst/>
          </a:prstGeom>
          <a:solidFill>
            <a:srgbClr val="3333CC"/>
          </a:solidFill>
          <a:ln w="9525">
            <a:noFill/>
            <a:miter lim="800000"/>
            <a:headEnd/>
            <a:tailEnd/>
          </a:ln>
        </p:spPr>
        <p:txBody>
          <a:bodyPr>
            <a:spAutoFit/>
          </a:bodyPr>
          <a:lstStyle/>
          <a:p>
            <a:pPr algn="ctr">
              <a:spcBef>
                <a:spcPct val="50000"/>
              </a:spcBef>
            </a:pPr>
            <a:r>
              <a:rPr lang="en-US" sz="1400" b="1">
                <a:solidFill>
                  <a:srgbClr val="FFFFFF"/>
                </a:solidFill>
                <a:latin typeface="Tahoma" pitchFamily="34" charset="0"/>
              </a:rPr>
              <a:t>Hybrid NEMS/CMOS Device integration</a:t>
            </a:r>
          </a:p>
        </p:txBody>
      </p:sp>
      <p:grpSp>
        <p:nvGrpSpPr>
          <p:cNvPr id="2" name="Group 71"/>
          <p:cNvGrpSpPr>
            <a:grpSpLocks/>
          </p:cNvGrpSpPr>
          <p:nvPr/>
        </p:nvGrpSpPr>
        <p:grpSpPr bwMode="auto">
          <a:xfrm>
            <a:off x="7934325" y="1354138"/>
            <a:ext cx="76200" cy="601662"/>
            <a:chOff x="5064" y="648"/>
            <a:chExt cx="48" cy="522"/>
          </a:xfrm>
        </p:grpSpPr>
        <p:sp>
          <p:nvSpPr>
            <p:cNvPr id="11415" name="Line 72"/>
            <p:cNvSpPr>
              <a:spLocks noChangeShapeType="1"/>
            </p:cNvSpPr>
            <p:nvPr/>
          </p:nvSpPr>
          <p:spPr bwMode="auto">
            <a:xfrm>
              <a:off x="5112" y="648"/>
              <a:ext cx="0" cy="522"/>
            </a:xfrm>
            <a:prstGeom prst="line">
              <a:avLst/>
            </a:prstGeom>
            <a:noFill/>
            <a:ln w="28575">
              <a:solidFill>
                <a:srgbClr val="000000"/>
              </a:solidFill>
              <a:round/>
              <a:headEnd/>
              <a:tailEnd/>
            </a:ln>
          </p:spPr>
          <p:txBody>
            <a:bodyPr/>
            <a:lstStyle/>
            <a:p>
              <a:endParaRPr lang="en-US"/>
            </a:p>
          </p:txBody>
        </p:sp>
        <p:sp>
          <p:nvSpPr>
            <p:cNvPr id="11416" name="AutoShape 73"/>
            <p:cNvSpPr>
              <a:spLocks noChangeArrowheads="1"/>
            </p:cNvSpPr>
            <p:nvPr/>
          </p:nvSpPr>
          <p:spPr bwMode="auto">
            <a:xfrm rot="-5400000">
              <a:off x="5058" y="1122"/>
              <a:ext cx="50" cy="38"/>
            </a:xfrm>
            <a:prstGeom prst="triangle">
              <a:avLst>
                <a:gd name="adj" fmla="val 50000"/>
              </a:avLst>
            </a:prstGeom>
            <a:solidFill>
              <a:schemeClr val="tx1"/>
            </a:solidFill>
            <a:ln w="9525">
              <a:solidFill>
                <a:srgbClr val="000000"/>
              </a:solidFill>
              <a:miter lim="800000"/>
              <a:headEnd/>
              <a:tailEnd/>
            </a:ln>
          </p:spPr>
          <p:txBody>
            <a:bodyPr vert="eaVert" wrap="none" anchor="ctr"/>
            <a:lstStyle/>
            <a:p>
              <a:endParaRPr lang="en-US" sz="2400" b="1">
                <a:solidFill>
                  <a:srgbClr val="000000"/>
                </a:solidFill>
              </a:endParaRPr>
            </a:p>
          </p:txBody>
        </p:sp>
      </p:grpSp>
      <p:grpSp>
        <p:nvGrpSpPr>
          <p:cNvPr id="3" name="Group 213"/>
          <p:cNvGrpSpPr>
            <a:grpSpLocks/>
          </p:cNvGrpSpPr>
          <p:nvPr/>
        </p:nvGrpSpPr>
        <p:grpSpPr bwMode="auto">
          <a:xfrm>
            <a:off x="7943850" y="2925763"/>
            <a:ext cx="76200" cy="527050"/>
            <a:chOff x="5004" y="1811"/>
            <a:chExt cx="48" cy="332"/>
          </a:xfrm>
        </p:grpSpPr>
        <p:sp>
          <p:nvSpPr>
            <p:cNvPr id="11413" name="Line 78"/>
            <p:cNvSpPr>
              <a:spLocks noChangeShapeType="1"/>
            </p:cNvSpPr>
            <p:nvPr/>
          </p:nvSpPr>
          <p:spPr bwMode="auto">
            <a:xfrm rot="10800000" flipH="1">
              <a:off x="5052" y="1811"/>
              <a:ext cx="0" cy="332"/>
            </a:xfrm>
            <a:prstGeom prst="line">
              <a:avLst/>
            </a:prstGeom>
            <a:noFill/>
            <a:ln w="28575">
              <a:solidFill>
                <a:srgbClr val="000000"/>
              </a:solidFill>
              <a:round/>
              <a:headEnd/>
              <a:tailEnd/>
            </a:ln>
          </p:spPr>
          <p:txBody>
            <a:bodyPr/>
            <a:lstStyle/>
            <a:p>
              <a:endParaRPr lang="en-US"/>
            </a:p>
          </p:txBody>
        </p:sp>
        <p:sp>
          <p:nvSpPr>
            <p:cNvPr id="11414" name="AutoShape 79"/>
            <p:cNvSpPr>
              <a:spLocks noChangeArrowheads="1"/>
            </p:cNvSpPr>
            <p:nvPr/>
          </p:nvSpPr>
          <p:spPr bwMode="auto">
            <a:xfrm rot="16200000" flipH="1">
              <a:off x="5007" y="1810"/>
              <a:ext cx="31" cy="38"/>
            </a:xfrm>
            <a:prstGeom prst="triangle">
              <a:avLst>
                <a:gd name="adj" fmla="val 50000"/>
              </a:avLst>
            </a:prstGeom>
            <a:solidFill>
              <a:schemeClr val="tx1"/>
            </a:solidFill>
            <a:ln w="9525">
              <a:solidFill>
                <a:srgbClr val="000000"/>
              </a:solidFill>
              <a:miter lim="800000"/>
              <a:headEnd/>
              <a:tailEnd/>
            </a:ln>
          </p:spPr>
          <p:txBody>
            <a:bodyPr vert="eaVert" wrap="none" anchor="ctr"/>
            <a:lstStyle/>
            <a:p>
              <a:endParaRPr lang="en-US" sz="2400" b="1">
                <a:solidFill>
                  <a:srgbClr val="000000"/>
                </a:solidFill>
              </a:endParaRPr>
            </a:p>
          </p:txBody>
        </p:sp>
      </p:grpSp>
      <p:grpSp>
        <p:nvGrpSpPr>
          <p:cNvPr id="11307" name="Group 195"/>
          <p:cNvGrpSpPr>
            <a:grpSpLocks/>
          </p:cNvGrpSpPr>
          <p:nvPr/>
        </p:nvGrpSpPr>
        <p:grpSpPr bwMode="auto">
          <a:xfrm>
            <a:off x="6896100" y="1117600"/>
            <a:ext cx="1828800" cy="2557463"/>
            <a:chOff x="4344" y="672"/>
            <a:chExt cx="1152" cy="1611"/>
          </a:xfrm>
        </p:grpSpPr>
        <p:sp>
          <p:nvSpPr>
            <p:cNvPr id="11373" name="Line 68"/>
            <p:cNvSpPr>
              <a:spLocks noChangeShapeType="1"/>
            </p:cNvSpPr>
            <p:nvPr/>
          </p:nvSpPr>
          <p:spPr bwMode="auto">
            <a:xfrm flipH="1">
              <a:off x="4878" y="672"/>
              <a:ext cx="102" cy="70"/>
            </a:xfrm>
            <a:prstGeom prst="line">
              <a:avLst/>
            </a:prstGeom>
            <a:noFill/>
            <a:ln w="28575">
              <a:solidFill>
                <a:srgbClr val="000000"/>
              </a:solidFill>
              <a:round/>
              <a:headEnd/>
              <a:tailEnd/>
            </a:ln>
          </p:spPr>
          <p:txBody>
            <a:bodyPr/>
            <a:lstStyle/>
            <a:p>
              <a:endParaRPr lang="en-US"/>
            </a:p>
          </p:txBody>
        </p:sp>
        <p:sp>
          <p:nvSpPr>
            <p:cNvPr id="11374" name="Line 69"/>
            <p:cNvSpPr>
              <a:spLocks noChangeShapeType="1"/>
            </p:cNvSpPr>
            <p:nvPr/>
          </p:nvSpPr>
          <p:spPr bwMode="auto">
            <a:xfrm>
              <a:off x="4932" y="705"/>
              <a:ext cx="6" cy="120"/>
            </a:xfrm>
            <a:prstGeom prst="line">
              <a:avLst/>
            </a:prstGeom>
            <a:noFill/>
            <a:ln w="28575">
              <a:solidFill>
                <a:srgbClr val="000000"/>
              </a:solidFill>
              <a:round/>
              <a:headEnd/>
              <a:tailEnd/>
            </a:ln>
          </p:spPr>
          <p:txBody>
            <a:bodyPr/>
            <a:lstStyle/>
            <a:p>
              <a:endParaRPr lang="en-US"/>
            </a:p>
          </p:txBody>
        </p:sp>
        <p:sp>
          <p:nvSpPr>
            <p:cNvPr id="11375" name="Line 70"/>
            <p:cNvSpPr>
              <a:spLocks noChangeShapeType="1"/>
            </p:cNvSpPr>
            <p:nvPr/>
          </p:nvSpPr>
          <p:spPr bwMode="auto">
            <a:xfrm>
              <a:off x="4938" y="821"/>
              <a:ext cx="108" cy="41"/>
            </a:xfrm>
            <a:prstGeom prst="line">
              <a:avLst/>
            </a:prstGeom>
            <a:noFill/>
            <a:ln w="28575">
              <a:solidFill>
                <a:srgbClr val="000000"/>
              </a:solidFill>
              <a:round/>
              <a:headEnd/>
              <a:tailEnd/>
            </a:ln>
          </p:spPr>
          <p:txBody>
            <a:bodyPr/>
            <a:lstStyle/>
            <a:p>
              <a:endParaRPr lang="en-US"/>
            </a:p>
          </p:txBody>
        </p:sp>
        <p:sp>
          <p:nvSpPr>
            <p:cNvPr id="11376" name="Line 74"/>
            <p:cNvSpPr>
              <a:spLocks noChangeShapeType="1"/>
            </p:cNvSpPr>
            <p:nvPr/>
          </p:nvSpPr>
          <p:spPr bwMode="auto">
            <a:xfrm rot="10800000">
              <a:off x="4872" y="2235"/>
              <a:ext cx="143" cy="0"/>
            </a:xfrm>
            <a:prstGeom prst="line">
              <a:avLst/>
            </a:prstGeom>
            <a:noFill/>
            <a:ln w="28575">
              <a:solidFill>
                <a:srgbClr val="000000"/>
              </a:solidFill>
              <a:round/>
              <a:headEnd/>
              <a:tailEnd/>
            </a:ln>
          </p:spPr>
          <p:txBody>
            <a:bodyPr/>
            <a:lstStyle/>
            <a:p>
              <a:endParaRPr lang="en-US"/>
            </a:p>
          </p:txBody>
        </p:sp>
        <p:sp>
          <p:nvSpPr>
            <p:cNvPr id="11377" name="Line 75"/>
            <p:cNvSpPr>
              <a:spLocks noChangeShapeType="1"/>
            </p:cNvSpPr>
            <p:nvPr/>
          </p:nvSpPr>
          <p:spPr bwMode="auto">
            <a:xfrm rot="10800000" flipH="1">
              <a:off x="4939" y="2138"/>
              <a:ext cx="6" cy="105"/>
            </a:xfrm>
            <a:prstGeom prst="line">
              <a:avLst/>
            </a:prstGeom>
            <a:noFill/>
            <a:ln w="28575">
              <a:solidFill>
                <a:srgbClr val="000000"/>
              </a:solidFill>
              <a:round/>
              <a:headEnd/>
              <a:tailEnd/>
            </a:ln>
          </p:spPr>
          <p:txBody>
            <a:bodyPr/>
            <a:lstStyle/>
            <a:p>
              <a:endParaRPr lang="en-US"/>
            </a:p>
          </p:txBody>
        </p:sp>
        <p:sp>
          <p:nvSpPr>
            <p:cNvPr id="11378" name="Line 76"/>
            <p:cNvSpPr>
              <a:spLocks noChangeShapeType="1"/>
            </p:cNvSpPr>
            <p:nvPr/>
          </p:nvSpPr>
          <p:spPr bwMode="auto">
            <a:xfrm rot="10800000" flipH="1">
              <a:off x="4944" y="2107"/>
              <a:ext cx="107" cy="36"/>
            </a:xfrm>
            <a:prstGeom prst="line">
              <a:avLst/>
            </a:prstGeom>
            <a:noFill/>
            <a:ln w="28575">
              <a:solidFill>
                <a:srgbClr val="000000"/>
              </a:solidFill>
              <a:round/>
              <a:headEnd/>
              <a:tailEnd/>
            </a:ln>
          </p:spPr>
          <p:txBody>
            <a:bodyPr/>
            <a:lstStyle/>
            <a:p>
              <a:endParaRPr lang="en-US"/>
            </a:p>
          </p:txBody>
        </p:sp>
        <p:sp>
          <p:nvSpPr>
            <p:cNvPr id="11379" name="Line 80"/>
            <p:cNvSpPr>
              <a:spLocks noChangeShapeType="1"/>
            </p:cNvSpPr>
            <p:nvPr/>
          </p:nvSpPr>
          <p:spPr bwMode="auto">
            <a:xfrm>
              <a:off x="4956" y="1110"/>
              <a:ext cx="0" cy="114"/>
            </a:xfrm>
            <a:prstGeom prst="line">
              <a:avLst/>
            </a:prstGeom>
            <a:noFill/>
            <a:ln w="57150">
              <a:solidFill>
                <a:srgbClr val="000000"/>
              </a:solidFill>
              <a:round/>
              <a:headEnd/>
              <a:tailEnd/>
            </a:ln>
          </p:spPr>
          <p:txBody>
            <a:bodyPr/>
            <a:lstStyle/>
            <a:p>
              <a:endParaRPr lang="en-US"/>
            </a:p>
          </p:txBody>
        </p:sp>
        <p:sp>
          <p:nvSpPr>
            <p:cNvPr id="11380" name="Line 81"/>
            <p:cNvSpPr>
              <a:spLocks noChangeShapeType="1"/>
            </p:cNvSpPr>
            <p:nvPr/>
          </p:nvSpPr>
          <p:spPr bwMode="auto">
            <a:xfrm>
              <a:off x="4944" y="1110"/>
              <a:ext cx="0" cy="168"/>
            </a:xfrm>
            <a:prstGeom prst="line">
              <a:avLst/>
            </a:prstGeom>
            <a:noFill/>
            <a:ln w="28575">
              <a:solidFill>
                <a:srgbClr val="000000"/>
              </a:solidFill>
              <a:round/>
              <a:headEnd/>
              <a:tailEnd/>
            </a:ln>
          </p:spPr>
          <p:txBody>
            <a:bodyPr/>
            <a:lstStyle/>
            <a:p>
              <a:endParaRPr lang="en-US"/>
            </a:p>
          </p:txBody>
        </p:sp>
        <p:sp>
          <p:nvSpPr>
            <p:cNvPr id="11381" name="Line 82"/>
            <p:cNvSpPr>
              <a:spLocks noChangeShapeType="1"/>
            </p:cNvSpPr>
            <p:nvPr/>
          </p:nvSpPr>
          <p:spPr bwMode="auto">
            <a:xfrm flipH="1" flipV="1">
              <a:off x="4860" y="1272"/>
              <a:ext cx="78" cy="0"/>
            </a:xfrm>
            <a:prstGeom prst="line">
              <a:avLst/>
            </a:prstGeom>
            <a:noFill/>
            <a:ln w="28575">
              <a:solidFill>
                <a:srgbClr val="000000"/>
              </a:solidFill>
              <a:round/>
              <a:headEnd/>
              <a:tailEnd/>
            </a:ln>
          </p:spPr>
          <p:txBody>
            <a:bodyPr/>
            <a:lstStyle/>
            <a:p>
              <a:endParaRPr lang="en-US"/>
            </a:p>
          </p:txBody>
        </p:sp>
        <p:sp>
          <p:nvSpPr>
            <p:cNvPr id="11382" name="Line 83"/>
            <p:cNvSpPr>
              <a:spLocks noChangeShapeType="1"/>
            </p:cNvSpPr>
            <p:nvPr/>
          </p:nvSpPr>
          <p:spPr bwMode="auto">
            <a:xfrm>
              <a:off x="4866" y="1272"/>
              <a:ext cx="0" cy="132"/>
            </a:xfrm>
            <a:prstGeom prst="line">
              <a:avLst/>
            </a:prstGeom>
            <a:noFill/>
            <a:ln w="28575">
              <a:solidFill>
                <a:srgbClr val="000000"/>
              </a:solidFill>
              <a:round/>
              <a:headEnd/>
              <a:tailEnd/>
            </a:ln>
          </p:spPr>
          <p:txBody>
            <a:bodyPr/>
            <a:lstStyle/>
            <a:p>
              <a:endParaRPr lang="en-US"/>
            </a:p>
          </p:txBody>
        </p:sp>
        <p:sp>
          <p:nvSpPr>
            <p:cNvPr id="11383" name="Line 84"/>
            <p:cNvSpPr>
              <a:spLocks noChangeShapeType="1"/>
            </p:cNvSpPr>
            <p:nvPr/>
          </p:nvSpPr>
          <p:spPr bwMode="auto">
            <a:xfrm flipH="1" flipV="1">
              <a:off x="4866" y="1398"/>
              <a:ext cx="78" cy="0"/>
            </a:xfrm>
            <a:prstGeom prst="line">
              <a:avLst/>
            </a:prstGeom>
            <a:noFill/>
            <a:ln w="28575">
              <a:solidFill>
                <a:srgbClr val="000000"/>
              </a:solidFill>
              <a:round/>
              <a:headEnd/>
              <a:tailEnd/>
            </a:ln>
          </p:spPr>
          <p:txBody>
            <a:bodyPr/>
            <a:lstStyle/>
            <a:p>
              <a:endParaRPr lang="en-US"/>
            </a:p>
          </p:txBody>
        </p:sp>
        <p:sp>
          <p:nvSpPr>
            <p:cNvPr id="11384" name="Line 85"/>
            <p:cNvSpPr>
              <a:spLocks noChangeShapeType="1"/>
            </p:cNvSpPr>
            <p:nvPr/>
          </p:nvSpPr>
          <p:spPr bwMode="auto">
            <a:xfrm>
              <a:off x="4938" y="1398"/>
              <a:ext cx="0" cy="204"/>
            </a:xfrm>
            <a:prstGeom prst="line">
              <a:avLst/>
            </a:prstGeom>
            <a:noFill/>
            <a:ln w="28575">
              <a:solidFill>
                <a:srgbClr val="000000"/>
              </a:solidFill>
              <a:round/>
              <a:headEnd/>
              <a:tailEnd/>
            </a:ln>
          </p:spPr>
          <p:txBody>
            <a:bodyPr/>
            <a:lstStyle/>
            <a:p>
              <a:endParaRPr lang="en-US"/>
            </a:p>
          </p:txBody>
        </p:sp>
        <p:sp>
          <p:nvSpPr>
            <p:cNvPr id="11385" name="Line 86"/>
            <p:cNvSpPr>
              <a:spLocks noChangeShapeType="1"/>
            </p:cNvSpPr>
            <p:nvPr/>
          </p:nvSpPr>
          <p:spPr bwMode="auto">
            <a:xfrm flipV="1">
              <a:off x="4956" y="1766"/>
              <a:ext cx="0" cy="112"/>
            </a:xfrm>
            <a:prstGeom prst="line">
              <a:avLst/>
            </a:prstGeom>
            <a:noFill/>
            <a:ln w="57150">
              <a:solidFill>
                <a:srgbClr val="000000"/>
              </a:solidFill>
              <a:round/>
              <a:headEnd/>
              <a:tailEnd/>
            </a:ln>
          </p:spPr>
          <p:txBody>
            <a:bodyPr/>
            <a:lstStyle/>
            <a:p>
              <a:endParaRPr lang="en-US"/>
            </a:p>
          </p:txBody>
        </p:sp>
        <p:sp>
          <p:nvSpPr>
            <p:cNvPr id="11386" name="Line 87"/>
            <p:cNvSpPr>
              <a:spLocks noChangeShapeType="1"/>
            </p:cNvSpPr>
            <p:nvPr/>
          </p:nvSpPr>
          <p:spPr bwMode="auto">
            <a:xfrm flipV="1">
              <a:off x="4943" y="1713"/>
              <a:ext cx="0" cy="165"/>
            </a:xfrm>
            <a:prstGeom prst="line">
              <a:avLst/>
            </a:prstGeom>
            <a:noFill/>
            <a:ln w="28575">
              <a:solidFill>
                <a:srgbClr val="000000"/>
              </a:solidFill>
              <a:round/>
              <a:headEnd/>
              <a:tailEnd/>
            </a:ln>
          </p:spPr>
          <p:txBody>
            <a:bodyPr/>
            <a:lstStyle/>
            <a:p>
              <a:endParaRPr lang="en-US"/>
            </a:p>
          </p:txBody>
        </p:sp>
        <p:sp>
          <p:nvSpPr>
            <p:cNvPr id="11387" name="Line 88"/>
            <p:cNvSpPr>
              <a:spLocks noChangeShapeType="1"/>
            </p:cNvSpPr>
            <p:nvPr/>
          </p:nvSpPr>
          <p:spPr bwMode="auto">
            <a:xfrm flipH="1">
              <a:off x="4848" y="1719"/>
              <a:ext cx="88" cy="0"/>
            </a:xfrm>
            <a:prstGeom prst="line">
              <a:avLst/>
            </a:prstGeom>
            <a:noFill/>
            <a:ln w="28575">
              <a:solidFill>
                <a:srgbClr val="000000"/>
              </a:solidFill>
              <a:round/>
              <a:headEnd/>
              <a:tailEnd/>
            </a:ln>
          </p:spPr>
          <p:txBody>
            <a:bodyPr/>
            <a:lstStyle/>
            <a:p>
              <a:endParaRPr lang="en-US"/>
            </a:p>
          </p:txBody>
        </p:sp>
        <p:sp>
          <p:nvSpPr>
            <p:cNvPr id="11388" name="Line 89"/>
            <p:cNvSpPr>
              <a:spLocks noChangeShapeType="1"/>
            </p:cNvSpPr>
            <p:nvPr/>
          </p:nvSpPr>
          <p:spPr bwMode="auto">
            <a:xfrm flipV="1">
              <a:off x="4855" y="1590"/>
              <a:ext cx="0" cy="129"/>
            </a:xfrm>
            <a:prstGeom prst="line">
              <a:avLst/>
            </a:prstGeom>
            <a:noFill/>
            <a:ln w="28575">
              <a:solidFill>
                <a:srgbClr val="000000"/>
              </a:solidFill>
              <a:round/>
              <a:headEnd/>
              <a:tailEnd/>
            </a:ln>
          </p:spPr>
          <p:txBody>
            <a:bodyPr/>
            <a:lstStyle/>
            <a:p>
              <a:endParaRPr lang="en-US"/>
            </a:p>
          </p:txBody>
        </p:sp>
        <p:sp>
          <p:nvSpPr>
            <p:cNvPr id="11389" name="Line 90"/>
            <p:cNvSpPr>
              <a:spLocks noChangeShapeType="1"/>
            </p:cNvSpPr>
            <p:nvPr/>
          </p:nvSpPr>
          <p:spPr bwMode="auto">
            <a:xfrm flipH="1">
              <a:off x="4855" y="1596"/>
              <a:ext cx="88" cy="0"/>
            </a:xfrm>
            <a:prstGeom prst="line">
              <a:avLst/>
            </a:prstGeom>
            <a:noFill/>
            <a:ln w="28575">
              <a:solidFill>
                <a:srgbClr val="000000"/>
              </a:solidFill>
              <a:round/>
              <a:headEnd/>
              <a:tailEnd/>
            </a:ln>
          </p:spPr>
          <p:txBody>
            <a:bodyPr/>
            <a:lstStyle/>
            <a:p>
              <a:endParaRPr lang="en-US"/>
            </a:p>
          </p:txBody>
        </p:sp>
        <p:sp>
          <p:nvSpPr>
            <p:cNvPr id="11390" name="Line 92"/>
            <p:cNvSpPr>
              <a:spLocks noChangeShapeType="1"/>
            </p:cNvSpPr>
            <p:nvPr/>
          </p:nvSpPr>
          <p:spPr bwMode="auto">
            <a:xfrm>
              <a:off x="4950" y="1488"/>
              <a:ext cx="474" cy="0"/>
            </a:xfrm>
            <a:prstGeom prst="line">
              <a:avLst/>
            </a:prstGeom>
            <a:noFill/>
            <a:ln w="28575">
              <a:solidFill>
                <a:srgbClr val="000000"/>
              </a:solidFill>
              <a:round/>
              <a:headEnd/>
              <a:tailEnd/>
            </a:ln>
          </p:spPr>
          <p:txBody>
            <a:bodyPr/>
            <a:lstStyle/>
            <a:p>
              <a:endParaRPr lang="en-US"/>
            </a:p>
          </p:txBody>
        </p:sp>
        <p:sp>
          <p:nvSpPr>
            <p:cNvPr id="11391" name="Oval 93"/>
            <p:cNvSpPr>
              <a:spLocks noChangeArrowheads="1"/>
            </p:cNvSpPr>
            <p:nvPr/>
          </p:nvSpPr>
          <p:spPr bwMode="auto">
            <a:xfrm>
              <a:off x="5430" y="1452"/>
              <a:ext cx="66" cy="66"/>
            </a:xfrm>
            <a:prstGeom prst="ellipse">
              <a:avLst/>
            </a:prstGeom>
            <a:noFill/>
            <a:ln w="28575">
              <a:solidFill>
                <a:srgbClr val="000000"/>
              </a:solidFill>
              <a:round/>
              <a:headEnd/>
              <a:tailEnd/>
            </a:ln>
          </p:spPr>
          <p:txBody>
            <a:bodyPr wrap="none" anchor="ctr"/>
            <a:lstStyle/>
            <a:p>
              <a:endParaRPr lang="en-US" sz="2400" b="1">
                <a:solidFill>
                  <a:srgbClr val="000000"/>
                </a:solidFill>
              </a:endParaRPr>
            </a:p>
          </p:txBody>
        </p:sp>
        <p:sp>
          <p:nvSpPr>
            <p:cNvPr id="11392" name="Line 94"/>
            <p:cNvSpPr>
              <a:spLocks noChangeShapeType="1"/>
            </p:cNvSpPr>
            <p:nvPr/>
          </p:nvSpPr>
          <p:spPr bwMode="auto">
            <a:xfrm>
              <a:off x="4818" y="1590"/>
              <a:ext cx="0" cy="132"/>
            </a:xfrm>
            <a:prstGeom prst="line">
              <a:avLst/>
            </a:prstGeom>
            <a:noFill/>
            <a:ln w="28575">
              <a:solidFill>
                <a:srgbClr val="000000"/>
              </a:solidFill>
              <a:round/>
              <a:headEnd/>
              <a:tailEnd/>
            </a:ln>
          </p:spPr>
          <p:txBody>
            <a:bodyPr/>
            <a:lstStyle/>
            <a:p>
              <a:endParaRPr lang="en-US"/>
            </a:p>
          </p:txBody>
        </p:sp>
        <p:sp>
          <p:nvSpPr>
            <p:cNvPr id="11393" name="Line 95"/>
            <p:cNvSpPr>
              <a:spLocks noChangeShapeType="1"/>
            </p:cNvSpPr>
            <p:nvPr/>
          </p:nvSpPr>
          <p:spPr bwMode="auto">
            <a:xfrm>
              <a:off x="4824" y="1272"/>
              <a:ext cx="0" cy="132"/>
            </a:xfrm>
            <a:prstGeom prst="line">
              <a:avLst/>
            </a:prstGeom>
            <a:noFill/>
            <a:ln w="28575">
              <a:solidFill>
                <a:srgbClr val="000000"/>
              </a:solidFill>
              <a:round/>
              <a:headEnd/>
              <a:tailEnd/>
            </a:ln>
          </p:spPr>
          <p:txBody>
            <a:bodyPr/>
            <a:lstStyle/>
            <a:p>
              <a:endParaRPr lang="en-US"/>
            </a:p>
          </p:txBody>
        </p:sp>
        <p:sp>
          <p:nvSpPr>
            <p:cNvPr id="11394" name="Oval 96"/>
            <p:cNvSpPr>
              <a:spLocks noChangeAspect="1" noChangeArrowheads="1"/>
            </p:cNvSpPr>
            <p:nvPr/>
          </p:nvSpPr>
          <p:spPr bwMode="auto">
            <a:xfrm>
              <a:off x="4780" y="1308"/>
              <a:ext cx="35" cy="35"/>
            </a:xfrm>
            <a:prstGeom prst="ellipse">
              <a:avLst/>
            </a:prstGeom>
            <a:noFill/>
            <a:ln w="28575">
              <a:solidFill>
                <a:srgbClr val="000000"/>
              </a:solidFill>
              <a:round/>
              <a:headEnd/>
              <a:tailEnd/>
            </a:ln>
          </p:spPr>
          <p:txBody>
            <a:bodyPr wrap="none" anchor="ctr"/>
            <a:lstStyle/>
            <a:p>
              <a:endParaRPr lang="en-US" sz="2400" b="1">
                <a:solidFill>
                  <a:srgbClr val="000000"/>
                </a:solidFill>
              </a:endParaRPr>
            </a:p>
          </p:txBody>
        </p:sp>
        <p:sp>
          <p:nvSpPr>
            <p:cNvPr id="11395" name="Line 97"/>
            <p:cNvSpPr>
              <a:spLocks noChangeShapeType="1"/>
            </p:cNvSpPr>
            <p:nvPr/>
          </p:nvSpPr>
          <p:spPr bwMode="auto">
            <a:xfrm flipH="1">
              <a:off x="4704" y="1326"/>
              <a:ext cx="72" cy="0"/>
            </a:xfrm>
            <a:prstGeom prst="line">
              <a:avLst/>
            </a:prstGeom>
            <a:noFill/>
            <a:ln w="28575">
              <a:solidFill>
                <a:srgbClr val="000000"/>
              </a:solidFill>
              <a:round/>
              <a:headEnd/>
              <a:tailEnd/>
            </a:ln>
          </p:spPr>
          <p:txBody>
            <a:bodyPr/>
            <a:lstStyle/>
            <a:p>
              <a:endParaRPr lang="en-US"/>
            </a:p>
          </p:txBody>
        </p:sp>
        <p:sp>
          <p:nvSpPr>
            <p:cNvPr id="11396" name="Line 98"/>
            <p:cNvSpPr>
              <a:spLocks noChangeShapeType="1"/>
            </p:cNvSpPr>
            <p:nvPr/>
          </p:nvSpPr>
          <p:spPr bwMode="auto">
            <a:xfrm flipV="1">
              <a:off x="4938" y="900"/>
              <a:ext cx="0" cy="150"/>
            </a:xfrm>
            <a:prstGeom prst="line">
              <a:avLst/>
            </a:prstGeom>
            <a:noFill/>
            <a:ln w="28575">
              <a:solidFill>
                <a:srgbClr val="000000"/>
              </a:solidFill>
              <a:round/>
              <a:headEnd/>
              <a:tailEnd/>
            </a:ln>
          </p:spPr>
          <p:txBody>
            <a:bodyPr/>
            <a:lstStyle/>
            <a:p>
              <a:endParaRPr lang="en-US"/>
            </a:p>
          </p:txBody>
        </p:sp>
        <p:sp>
          <p:nvSpPr>
            <p:cNvPr id="11397" name="Line 99"/>
            <p:cNvSpPr>
              <a:spLocks noChangeShapeType="1"/>
            </p:cNvSpPr>
            <p:nvPr/>
          </p:nvSpPr>
          <p:spPr bwMode="auto">
            <a:xfrm flipV="1">
              <a:off x="4950" y="1920"/>
              <a:ext cx="0" cy="150"/>
            </a:xfrm>
            <a:prstGeom prst="line">
              <a:avLst/>
            </a:prstGeom>
            <a:noFill/>
            <a:ln w="28575">
              <a:solidFill>
                <a:srgbClr val="000000"/>
              </a:solidFill>
              <a:round/>
              <a:headEnd/>
              <a:tailEnd/>
            </a:ln>
          </p:spPr>
          <p:txBody>
            <a:bodyPr/>
            <a:lstStyle/>
            <a:p>
              <a:endParaRPr lang="en-US"/>
            </a:p>
          </p:txBody>
        </p:sp>
        <p:sp>
          <p:nvSpPr>
            <p:cNvPr id="11398" name="Line 100"/>
            <p:cNvSpPr>
              <a:spLocks noChangeShapeType="1"/>
            </p:cNvSpPr>
            <p:nvPr/>
          </p:nvSpPr>
          <p:spPr bwMode="auto">
            <a:xfrm flipH="1">
              <a:off x="4698" y="1980"/>
              <a:ext cx="240" cy="0"/>
            </a:xfrm>
            <a:prstGeom prst="line">
              <a:avLst/>
            </a:prstGeom>
            <a:noFill/>
            <a:ln w="28575">
              <a:solidFill>
                <a:srgbClr val="000000"/>
              </a:solidFill>
              <a:round/>
              <a:headEnd/>
              <a:tailEnd/>
            </a:ln>
          </p:spPr>
          <p:txBody>
            <a:bodyPr/>
            <a:lstStyle/>
            <a:p>
              <a:endParaRPr lang="en-US"/>
            </a:p>
          </p:txBody>
        </p:sp>
        <p:sp>
          <p:nvSpPr>
            <p:cNvPr id="11399" name="Line 101"/>
            <p:cNvSpPr>
              <a:spLocks noChangeShapeType="1"/>
            </p:cNvSpPr>
            <p:nvPr/>
          </p:nvSpPr>
          <p:spPr bwMode="auto">
            <a:xfrm>
              <a:off x="4704" y="948"/>
              <a:ext cx="0" cy="1038"/>
            </a:xfrm>
            <a:prstGeom prst="line">
              <a:avLst/>
            </a:prstGeom>
            <a:noFill/>
            <a:ln w="28575">
              <a:solidFill>
                <a:srgbClr val="000000"/>
              </a:solidFill>
              <a:round/>
              <a:headEnd/>
              <a:tailEnd/>
            </a:ln>
          </p:spPr>
          <p:txBody>
            <a:bodyPr/>
            <a:lstStyle/>
            <a:p>
              <a:endParaRPr lang="en-US"/>
            </a:p>
          </p:txBody>
        </p:sp>
        <p:sp>
          <p:nvSpPr>
            <p:cNvPr id="11400" name="Line 102"/>
            <p:cNvSpPr>
              <a:spLocks noChangeShapeType="1"/>
            </p:cNvSpPr>
            <p:nvPr/>
          </p:nvSpPr>
          <p:spPr bwMode="auto">
            <a:xfrm flipH="1">
              <a:off x="4698" y="948"/>
              <a:ext cx="240" cy="0"/>
            </a:xfrm>
            <a:prstGeom prst="line">
              <a:avLst/>
            </a:prstGeom>
            <a:noFill/>
            <a:ln w="28575">
              <a:solidFill>
                <a:srgbClr val="000000"/>
              </a:solidFill>
              <a:round/>
              <a:headEnd/>
              <a:tailEnd/>
            </a:ln>
          </p:spPr>
          <p:txBody>
            <a:bodyPr/>
            <a:lstStyle/>
            <a:p>
              <a:endParaRPr lang="en-US"/>
            </a:p>
          </p:txBody>
        </p:sp>
        <p:sp>
          <p:nvSpPr>
            <p:cNvPr id="11401" name="Line 103"/>
            <p:cNvSpPr>
              <a:spLocks noChangeShapeType="1"/>
            </p:cNvSpPr>
            <p:nvPr/>
          </p:nvSpPr>
          <p:spPr bwMode="auto">
            <a:xfrm flipH="1">
              <a:off x="4704" y="1650"/>
              <a:ext cx="96" cy="0"/>
            </a:xfrm>
            <a:prstGeom prst="line">
              <a:avLst/>
            </a:prstGeom>
            <a:noFill/>
            <a:ln w="28575">
              <a:solidFill>
                <a:srgbClr val="000000"/>
              </a:solidFill>
              <a:round/>
              <a:headEnd/>
              <a:tailEnd/>
            </a:ln>
          </p:spPr>
          <p:txBody>
            <a:bodyPr/>
            <a:lstStyle/>
            <a:p>
              <a:endParaRPr lang="en-US"/>
            </a:p>
          </p:txBody>
        </p:sp>
        <p:sp>
          <p:nvSpPr>
            <p:cNvPr id="11402" name="Line 105"/>
            <p:cNvSpPr>
              <a:spLocks noChangeShapeType="1"/>
            </p:cNvSpPr>
            <p:nvPr/>
          </p:nvSpPr>
          <p:spPr bwMode="auto">
            <a:xfrm rot="10800000">
              <a:off x="4416" y="1476"/>
              <a:ext cx="294" cy="0"/>
            </a:xfrm>
            <a:prstGeom prst="line">
              <a:avLst/>
            </a:prstGeom>
            <a:noFill/>
            <a:ln w="28575">
              <a:solidFill>
                <a:srgbClr val="000000"/>
              </a:solidFill>
              <a:round/>
              <a:headEnd/>
              <a:tailEnd/>
            </a:ln>
          </p:spPr>
          <p:txBody>
            <a:bodyPr/>
            <a:lstStyle/>
            <a:p>
              <a:endParaRPr lang="en-US"/>
            </a:p>
          </p:txBody>
        </p:sp>
        <p:sp>
          <p:nvSpPr>
            <p:cNvPr id="11403" name="Oval 106"/>
            <p:cNvSpPr>
              <a:spLocks noChangeArrowheads="1"/>
            </p:cNvSpPr>
            <p:nvPr/>
          </p:nvSpPr>
          <p:spPr bwMode="auto">
            <a:xfrm rot="10800000">
              <a:off x="4344" y="1446"/>
              <a:ext cx="66" cy="66"/>
            </a:xfrm>
            <a:prstGeom prst="ellipse">
              <a:avLst/>
            </a:prstGeom>
            <a:noFill/>
            <a:ln w="28575">
              <a:solidFill>
                <a:srgbClr val="000000"/>
              </a:solidFill>
              <a:round/>
              <a:headEnd/>
              <a:tailEnd/>
            </a:ln>
          </p:spPr>
          <p:txBody>
            <a:bodyPr rot="10800000" wrap="none" anchor="ctr"/>
            <a:lstStyle/>
            <a:p>
              <a:endParaRPr lang="en-US" sz="2400" b="1">
                <a:solidFill>
                  <a:srgbClr val="000000"/>
                </a:solidFill>
              </a:endParaRPr>
            </a:p>
          </p:txBody>
        </p:sp>
        <p:sp>
          <p:nvSpPr>
            <p:cNvPr id="11404" name="Line 107"/>
            <p:cNvSpPr>
              <a:spLocks noChangeShapeType="1"/>
            </p:cNvSpPr>
            <p:nvPr/>
          </p:nvSpPr>
          <p:spPr bwMode="auto">
            <a:xfrm rot="10800000">
              <a:off x="4896" y="2259"/>
              <a:ext cx="83" cy="0"/>
            </a:xfrm>
            <a:prstGeom prst="line">
              <a:avLst/>
            </a:prstGeom>
            <a:noFill/>
            <a:ln w="28575">
              <a:solidFill>
                <a:srgbClr val="000000"/>
              </a:solidFill>
              <a:round/>
              <a:headEnd/>
              <a:tailEnd/>
            </a:ln>
          </p:spPr>
          <p:txBody>
            <a:bodyPr/>
            <a:lstStyle/>
            <a:p>
              <a:endParaRPr lang="en-US"/>
            </a:p>
          </p:txBody>
        </p:sp>
        <p:sp>
          <p:nvSpPr>
            <p:cNvPr id="11405" name="Line 108"/>
            <p:cNvSpPr>
              <a:spLocks noChangeShapeType="1"/>
            </p:cNvSpPr>
            <p:nvPr/>
          </p:nvSpPr>
          <p:spPr bwMode="auto">
            <a:xfrm rot="10800000">
              <a:off x="4914" y="2283"/>
              <a:ext cx="47" cy="0"/>
            </a:xfrm>
            <a:prstGeom prst="line">
              <a:avLst/>
            </a:prstGeom>
            <a:noFill/>
            <a:ln w="28575">
              <a:solidFill>
                <a:srgbClr val="000000"/>
              </a:solidFill>
              <a:round/>
              <a:headEnd/>
              <a:tailEnd/>
            </a:ln>
          </p:spPr>
          <p:txBody>
            <a:bodyPr/>
            <a:lstStyle/>
            <a:p>
              <a:endParaRPr lang="en-US"/>
            </a:p>
          </p:txBody>
        </p:sp>
        <p:sp>
          <p:nvSpPr>
            <p:cNvPr id="11406" name="Line 120"/>
            <p:cNvSpPr>
              <a:spLocks noChangeShapeType="1"/>
            </p:cNvSpPr>
            <p:nvPr/>
          </p:nvSpPr>
          <p:spPr bwMode="auto">
            <a:xfrm>
              <a:off x="5316" y="1500"/>
              <a:ext cx="0" cy="114"/>
            </a:xfrm>
            <a:prstGeom prst="line">
              <a:avLst/>
            </a:prstGeom>
            <a:noFill/>
            <a:ln w="28575">
              <a:solidFill>
                <a:srgbClr val="000000"/>
              </a:solidFill>
              <a:round/>
              <a:headEnd/>
              <a:tailEnd/>
            </a:ln>
          </p:spPr>
          <p:txBody>
            <a:bodyPr/>
            <a:lstStyle/>
            <a:p>
              <a:endParaRPr lang="en-US"/>
            </a:p>
          </p:txBody>
        </p:sp>
        <p:sp>
          <p:nvSpPr>
            <p:cNvPr id="11407" name="Line 121"/>
            <p:cNvSpPr>
              <a:spLocks noChangeShapeType="1"/>
            </p:cNvSpPr>
            <p:nvPr/>
          </p:nvSpPr>
          <p:spPr bwMode="auto">
            <a:xfrm>
              <a:off x="5220" y="1614"/>
              <a:ext cx="192" cy="0"/>
            </a:xfrm>
            <a:prstGeom prst="line">
              <a:avLst/>
            </a:prstGeom>
            <a:noFill/>
            <a:ln w="28575">
              <a:solidFill>
                <a:srgbClr val="000000"/>
              </a:solidFill>
              <a:round/>
              <a:headEnd/>
              <a:tailEnd/>
            </a:ln>
          </p:spPr>
          <p:txBody>
            <a:bodyPr/>
            <a:lstStyle/>
            <a:p>
              <a:endParaRPr lang="en-US"/>
            </a:p>
          </p:txBody>
        </p:sp>
        <p:sp>
          <p:nvSpPr>
            <p:cNvPr id="11408" name="Line 122"/>
            <p:cNvSpPr>
              <a:spLocks noChangeShapeType="1"/>
            </p:cNvSpPr>
            <p:nvPr/>
          </p:nvSpPr>
          <p:spPr bwMode="auto">
            <a:xfrm rot="10800000">
              <a:off x="5244" y="1851"/>
              <a:ext cx="143" cy="0"/>
            </a:xfrm>
            <a:prstGeom prst="line">
              <a:avLst/>
            </a:prstGeom>
            <a:noFill/>
            <a:ln w="28575">
              <a:solidFill>
                <a:srgbClr val="000000"/>
              </a:solidFill>
              <a:round/>
              <a:headEnd/>
              <a:tailEnd/>
            </a:ln>
          </p:spPr>
          <p:txBody>
            <a:bodyPr/>
            <a:lstStyle/>
            <a:p>
              <a:endParaRPr lang="en-US"/>
            </a:p>
          </p:txBody>
        </p:sp>
        <p:sp>
          <p:nvSpPr>
            <p:cNvPr id="11409" name="Line 123"/>
            <p:cNvSpPr>
              <a:spLocks noChangeShapeType="1"/>
            </p:cNvSpPr>
            <p:nvPr/>
          </p:nvSpPr>
          <p:spPr bwMode="auto">
            <a:xfrm rot="10800000" flipH="1">
              <a:off x="5311" y="1754"/>
              <a:ext cx="0" cy="105"/>
            </a:xfrm>
            <a:prstGeom prst="line">
              <a:avLst/>
            </a:prstGeom>
            <a:noFill/>
            <a:ln w="28575">
              <a:solidFill>
                <a:srgbClr val="000000"/>
              </a:solidFill>
              <a:round/>
              <a:headEnd/>
              <a:tailEnd/>
            </a:ln>
          </p:spPr>
          <p:txBody>
            <a:bodyPr/>
            <a:lstStyle/>
            <a:p>
              <a:endParaRPr lang="en-US"/>
            </a:p>
          </p:txBody>
        </p:sp>
        <p:sp>
          <p:nvSpPr>
            <p:cNvPr id="11410" name="Line 124"/>
            <p:cNvSpPr>
              <a:spLocks noChangeShapeType="1"/>
            </p:cNvSpPr>
            <p:nvPr/>
          </p:nvSpPr>
          <p:spPr bwMode="auto">
            <a:xfrm rot="10800000">
              <a:off x="5268" y="1875"/>
              <a:ext cx="83" cy="0"/>
            </a:xfrm>
            <a:prstGeom prst="line">
              <a:avLst/>
            </a:prstGeom>
            <a:noFill/>
            <a:ln w="28575">
              <a:solidFill>
                <a:srgbClr val="000000"/>
              </a:solidFill>
              <a:round/>
              <a:headEnd/>
              <a:tailEnd/>
            </a:ln>
          </p:spPr>
          <p:txBody>
            <a:bodyPr/>
            <a:lstStyle/>
            <a:p>
              <a:endParaRPr lang="en-US"/>
            </a:p>
          </p:txBody>
        </p:sp>
        <p:sp>
          <p:nvSpPr>
            <p:cNvPr id="11411" name="Line 125"/>
            <p:cNvSpPr>
              <a:spLocks noChangeShapeType="1"/>
            </p:cNvSpPr>
            <p:nvPr/>
          </p:nvSpPr>
          <p:spPr bwMode="auto">
            <a:xfrm rot="10800000">
              <a:off x="5286" y="1899"/>
              <a:ext cx="47" cy="0"/>
            </a:xfrm>
            <a:prstGeom prst="line">
              <a:avLst/>
            </a:prstGeom>
            <a:noFill/>
            <a:ln w="28575">
              <a:solidFill>
                <a:srgbClr val="000000"/>
              </a:solidFill>
              <a:round/>
              <a:headEnd/>
              <a:tailEnd/>
            </a:ln>
          </p:spPr>
          <p:txBody>
            <a:bodyPr/>
            <a:lstStyle/>
            <a:p>
              <a:endParaRPr lang="en-US"/>
            </a:p>
          </p:txBody>
        </p:sp>
        <p:sp>
          <p:nvSpPr>
            <p:cNvPr id="11412" name="Line 126"/>
            <p:cNvSpPr>
              <a:spLocks noChangeShapeType="1"/>
            </p:cNvSpPr>
            <p:nvPr/>
          </p:nvSpPr>
          <p:spPr bwMode="auto">
            <a:xfrm>
              <a:off x="5220" y="1746"/>
              <a:ext cx="192" cy="0"/>
            </a:xfrm>
            <a:prstGeom prst="line">
              <a:avLst/>
            </a:prstGeom>
            <a:noFill/>
            <a:ln w="28575">
              <a:solidFill>
                <a:srgbClr val="000000"/>
              </a:solidFill>
              <a:round/>
              <a:headEnd/>
              <a:tailEnd/>
            </a:ln>
          </p:spPr>
          <p:txBody>
            <a:bodyPr/>
            <a:lstStyle/>
            <a:p>
              <a:endParaRPr lang="en-US"/>
            </a:p>
          </p:txBody>
        </p:sp>
      </p:grpSp>
      <p:sp>
        <p:nvSpPr>
          <p:cNvPr id="106637" name="Line 141"/>
          <p:cNvSpPr>
            <a:spLocks noChangeShapeType="1"/>
          </p:cNvSpPr>
          <p:nvPr/>
        </p:nvSpPr>
        <p:spPr bwMode="auto">
          <a:xfrm rot="10800000" flipH="1">
            <a:off x="5524500" y="2741613"/>
            <a:ext cx="0" cy="536575"/>
          </a:xfrm>
          <a:prstGeom prst="line">
            <a:avLst/>
          </a:prstGeom>
          <a:noFill/>
          <a:ln w="28575">
            <a:solidFill>
              <a:srgbClr val="000000"/>
            </a:solidFill>
            <a:round/>
            <a:headEnd/>
            <a:tailEnd/>
          </a:ln>
        </p:spPr>
        <p:txBody>
          <a:bodyPr/>
          <a:lstStyle/>
          <a:p>
            <a:endParaRPr lang="en-US"/>
          </a:p>
        </p:txBody>
      </p:sp>
      <p:sp>
        <p:nvSpPr>
          <p:cNvPr id="106683" name="Line 187"/>
          <p:cNvSpPr>
            <a:spLocks noChangeShapeType="1"/>
          </p:cNvSpPr>
          <p:nvPr/>
        </p:nvSpPr>
        <p:spPr bwMode="auto">
          <a:xfrm rot="10800000" flipH="1">
            <a:off x="5524500" y="1522413"/>
            <a:ext cx="0" cy="546100"/>
          </a:xfrm>
          <a:prstGeom prst="line">
            <a:avLst/>
          </a:prstGeom>
          <a:noFill/>
          <a:ln w="28575">
            <a:solidFill>
              <a:srgbClr val="000000"/>
            </a:solidFill>
            <a:round/>
            <a:headEnd/>
            <a:tailEnd/>
          </a:ln>
        </p:spPr>
        <p:txBody>
          <a:bodyPr/>
          <a:lstStyle/>
          <a:p>
            <a:endParaRPr lang="en-US"/>
          </a:p>
        </p:txBody>
      </p:sp>
      <p:grpSp>
        <p:nvGrpSpPr>
          <p:cNvPr id="11310" name="Group 201"/>
          <p:cNvGrpSpPr>
            <a:grpSpLocks/>
          </p:cNvGrpSpPr>
          <p:nvPr/>
        </p:nvGrpSpPr>
        <p:grpSpPr bwMode="auto">
          <a:xfrm>
            <a:off x="4476750" y="1123950"/>
            <a:ext cx="1828800" cy="2562225"/>
            <a:chOff x="2820" y="684"/>
            <a:chExt cx="1152" cy="1614"/>
          </a:xfrm>
        </p:grpSpPr>
        <p:grpSp>
          <p:nvGrpSpPr>
            <p:cNvPr id="11340" name="Group 200"/>
            <p:cNvGrpSpPr>
              <a:grpSpLocks/>
            </p:cNvGrpSpPr>
            <p:nvPr/>
          </p:nvGrpSpPr>
          <p:grpSpPr bwMode="auto">
            <a:xfrm>
              <a:off x="2820" y="978"/>
              <a:ext cx="1152" cy="1320"/>
              <a:chOff x="2820" y="978"/>
              <a:chExt cx="1152" cy="1320"/>
            </a:xfrm>
          </p:grpSpPr>
          <p:grpSp>
            <p:nvGrpSpPr>
              <p:cNvPr id="11346" name="Group 193"/>
              <p:cNvGrpSpPr>
                <a:grpSpLocks/>
              </p:cNvGrpSpPr>
              <p:nvPr/>
            </p:nvGrpSpPr>
            <p:grpSpPr bwMode="auto">
              <a:xfrm>
                <a:off x="2820" y="978"/>
                <a:ext cx="1152" cy="1008"/>
                <a:chOff x="2820" y="978"/>
                <a:chExt cx="1152" cy="1008"/>
              </a:xfrm>
            </p:grpSpPr>
            <p:grpSp>
              <p:nvGrpSpPr>
                <p:cNvPr id="11351" name="Group 182"/>
                <p:cNvGrpSpPr>
                  <a:grpSpLocks/>
                </p:cNvGrpSpPr>
                <p:nvPr/>
              </p:nvGrpSpPr>
              <p:grpSpPr bwMode="auto">
                <a:xfrm>
                  <a:off x="3174" y="1817"/>
                  <a:ext cx="246" cy="169"/>
                  <a:chOff x="3174" y="1775"/>
                  <a:chExt cx="246" cy="169"/>
                </a:xfrm>
              </p:grpSpPr>
              <p:sp>
                <p:nvSpPr>
                  <p:cNvPr id="11371" name="Line 161"/>
                  <p:cNvSpPr>
                    <a:spLocks noChangeShapeType="1"/>
                  </p:cNvSpPr>
                  <p:nvPr/>
                </p:nvSpPr>
                <p:spPr bwMode="auto">
                  <a:xfrm flipV="1">
                    <a:off x="3420" y="1775"/>
                    <a:ext cx="0" cy="169"/>
                  </a:xfrm>
                  <a:prstGeom prst="line">
                    <a:avLst/>
                  </a:prstGeom>
                  <a:noFill/>
                  <a:ln w="28575">
                    <a:solidFill>
                      <a:srgbClr val="000000"/>
                    </a:solidFill>
                    <a:round/>
                    <a:headEnd/>
                    <a:tailEnd/>
                  </a:ln>
                </p:spPr>
                <p:txBody>
                  <a:bodyPr/>
                  <a:lstStyle/>
                  <a:p>
                    <a:endParaRPr lang="en-US"/>
                  </a:p>
                </p:txBody>
              </p:sp>
              <p:sp>
                <p:nvSpPr>
                  <p:cNvPr id="11372" name="Line 162"/>
                  <p:cNvSpPr>
                    <a:spLocks noChangeShapeType="1"/>
                  </p:cNvSpPr>
                  <p:nvPr/>
                </p:nvSpPr>
                <p:spPr bwMode="auto">
                  <a:xfrm flipH="1">
                    <a:off x="3174" y="1893"/>
                    <a:ext cx="246" cy="0"/>
                  </a:xfrm>
                  <a:prstGeom prst="line">
                    <a:avLst/>
                  </a:prstGeom>
                  <a:noFill/>
                  <a:ln w="28575">
                    <a:solidFill>
                      <a:srgbClr val="000000"/>
                    </a:solidFill>
                    <a:round/>
                    <a:headEnd/>
                    <a:tailEnd/>
                  </a:ln>
                </p:spPr>
                <p:txBody>
                  <a:bodyPr/>
                  <a:lstStyle/>
                  <a:p>
                    <a:endParaRPr lang="en-US"/>
                  </a:p>
                </p:txBody>
              </p:sp>
            </p:grpSp>
            <p:sp>
              <p:nvSpPr>
                <p:cNvPr id="11352" name="Line 163"/>
                <p:cNvSpPr>
                  <a:spLocks noChangeShapeType="1"/>
                </p:cNvSpPr>
                <p:nvPr/>
              </p:nvSpPr>
              <p:spPr bwMode="auto">
                <a:xfrm>
                  <a:off x="3180" y="1021"/>
                  <a:ext cx="0" cy="921"/>
                </a:xfrm>
                <a:prstGeom prst="line">
                  <a:avLst/>
                </a:prstGeom>
                <a:noFill/>
                <a:ln w="28575">
                  <a:solidFill>
                    <a:srgbClr val="000000"/>
                  </a:solidFill>
                  <a:round/>
                  <a:headEnd/>
                  <a:tailEnd/>
                </a:ln>
              </p:spPr>
              <p:txBody>
                <a:bodyPr/>
                <a:lstStyle/>
                <a:p>
                  <a:endParaRPr lang="en-US"/>
                </a:p>
              </p:txBody>
            </p:sp>
            <p:grpSp>
              <p:nvGrpSpPr>
                <p:cNvPr id="11353" name="Group 179"/>
                <p:cNvGrpSpPr>
                  <a:grpSpLocks/>
                </p:cNvGrpSpPr>
                <p:nvPr/>
              </p:nvGrpSpPr>
              <p:grpSpPr bwMode="auto">
                <a:xfrm>
                  <a:off x="3174" y="978"/>
                  <a:ext cx="252" cy="187"/>
                  <a:chOff x="3174" y="912"/>
                  <a:chExt cx="246" cy="150"/>
                </a:xfrm>
              </p:grpSpPr>
              <p:sp>
                <p:nvSpPr>
                  <p:cNvPr id="11369" name="Line 160"/>
                  <p:cNvSpPr>
                    <a:spLocks noChangeShapeType="1"/>
                  </p:cNvSpPr>
                  <p:nvPr/>
                </p:nvSpPr>
                <p:spPr bwMode="auto">
                  <a:xfrm flipV="1">
                    <a:off x="3420" y="912"/>
                    <a:ext cx="0" cy="150"/>
                  </a:xfrm>
                  <a:prstGeom prst="line">
                    <a:avLst/>
                  </a:prstGeom>
                  <a:noFill/>
                  <a:ln w="28575">
                    <a:solidFill>
                      <a:srgbClr val="000000"/>
                    </a:solidFill>
                    <a:round/>
                    <a:headEnd/>
                    <a:tailEnd/>
                  </a:ln>
                </p:spPr>
                <p:txBody>
                  <a:bodyPr/>
                  <a:lstStyle/>
                  <a:p>
                    <a:endParaRPr lang="en-US"/>
                  </a:p>
                </p:txBody>
              </p:sp>
              <p:sp>
                <p:nvSpPr>
                  <p:cNvPr id="11370" name="Line 164"/>
                  <p:cNvSpPr>
                    <a:spLocks noChangeShapeType="1"/>
                  </p:cNvSpPr>
                  <p:nvPr/>
                </p:nvSpPr>
                <p:spPr bwMode="auto">
                  <a:xfrm flipH="1">
                    <a:off x="3174" y="948"/>
                    <a:ext cx="240" cy="0"/>
                  </a:xfrm>
                  <a:prstGeom prst="line">
                    <a:avLst/>
                  </a:prstGeom>
                  <a:noFill/>
                  <a:ln w="28575">
                    <a:solidFill>
                      <a:srgbClr val="000000"/>
                    </a:solidFill>
                    <a:round/>
                    <a:headEnd/>
                    <a:tailEnd/>
                  </a:ln>
                </p:spPr>
                <p:txBody>
                  <a:bodyPr/>
                  <a:lstStyle/>
                  <a:p>
                    <a:endParaRPr lang="en-US"/>
                  </a:p>
                </p:txBody>
              </p:sp>
            </p:grpSp>
            <p:grpSp>
              <p:nvGrpSpPr>
                <p:cNvPr id="11354" name="Group 166"/>
                <p:cNvGrpSpPr>
                  <a:grpSpLocks/>
                </p:cNvGrpSpPr>
                <p:nvPr/>
              </p:nvGrpSpPr>
              <p:grpSpPr bwMode="auto">
                <a:xfrm rot="10800000">
                  <a:off x="2820" y="1482"/>
                  <a:ext cx="366" cy="66"/>
                  <a:chOff x="5004" y="1392"/>
                  <a:chExt cx="366" cy="66"/>
                </a:xfrm>
              </p:grpSpPr>
              <p:sp>
                <p:nvSpPr>
                  <p:cNvPr id="11367" name="Line 167"/>
                  <p:cNvSpPr>
                    <a:spLocks noChangeShapeType="1"/>
                  </p:cNvSpPr>
                  <p:nvPr/>
                </p:nvSpPr>
                <p:spPr bwMode="auto">
                  <a:xfrm>
                    <a:off x="5004" y="1428"/>
                    <a:ext cx="294" cy="0"/>
                  </a:xfrm>
                  <a:prstGeom prst="line">
                    <a:avLst/>
                  </a:prstGeom>
                  <a:noFill/>
                  <a:ln w="28575">
                    <a:solidFill>
                      <a:srgbClr val="000000"/>
                    </a:solidFill>
                    <a:round/>
                    <a:headEnd/>
                    <a:tailEnd/>
                  </a:ln>
                </p:spPr>
                <p:txBody>
                  <a:bodyPr/>
                  <a:lstStyle/>
                  <a:p>
                    <a:endParaRPr lang="en-US"/>
                  </a:p>
                </p:txBody>
              </p:sp>
              <p:sp>
                <p:nvSpPr>
                  <p:cNvPr id="11368" name="Oval 168"/>
                  <p:cNvSpPr>
                    <a:spLocks noChangeArrowheads="1"/>
                  </p:cNvSpPr>
                  <p:nvPr/>
                </p:nvSpPr>
                <p:spPr bwMode="auto">
                  <a:xfrm>
                    <a:off x="5304" y="1392"/>
                    <a:ext cx="66" cy="66"/>
                  </a:xfrm>
                  <a:prstGeom prst="ellipse">
                    <a:avLst/>
                  </a:prstGeom>
                  <a:noFill/>
                  <a:ln w="28575">
                    <a:solidFill>
                      <a:srgbClr val="000000"/>
                    </a:solidFill>
                    <a:round/>
                    <a:headEnd/>
                    <a:tailEnd/>
                  </a:ln>
                </p:spPr>
                <p:txBody>
                  <a:bodyPr rot="10800000" wrap="none" anchor="ctr"/>
                  <a:lstStyle/>
                  <a:p>
                    <a:endParaRPr lang="en-US" sz="2400" b="1">
                      <a:solidFill>
                        <a:srgbClr val="000000"/>
                      </a:solidFill>
                    </a:endParaRPr>
                  </a:p>
                </p:txBody>
              </p:sp>
            </p:grpSp>
            <p:grpSp>
              <p:nvGrpSpPr>
                <p:cNvPr id="11355" name="Group 192"/>
                <p:cNvGrpSpPr>
                  <a:grpSpLocks/>
                </p:cNvGrpSpPr>
                <p:nvPr/>
              </p:nvGrpSpPr>
              <p:grpSpPr bwMode="auto">
                <a:xfrm>
                  <a:off x="3426" y="1206"/>
                  <a:ext cx="546" cy="699"/>
                  <a:chOff x="3426" y="1206"/>
                  <a:chExt cx="546" cy="699"/>
                </a:xfrm>
              </p:grpSpPr>
              <p:sp>
                <p:nvSpPr>
                  <p:cNvPr id="11356" name="Line 148"/>
                  <p:cNvSpPr>
                    <a:spLocks noChangeShapeType="1"/>
                  </p:cNvSpPr>
                  <p:nvPr/>
                </p:nvSpPr>
                <p:spPr bwMode="auto">
                  <a:xfrm flipH="1">
                    <a:off x="3426" y="1206"/>
                    <a:ext cx="0" cy="570"/>
                  </a:xfrm>
                  <a:prstGeom prst="line">
                    <a:avLst/>
                  </a:prstGeom>
                  <a:noFill/>
                  <a:ln w="28575">
                    <a:solidFill>
                      <a:srgbClr val="000000"/>
                    </a:solidFill>
                    <a:round/>
                    <a:headEnd/>
                    <a:tailEnd/>
                  </a:ln>
                </p:spPr>
                <p:txBody>
                  <a:bodyPr/>
                  <a:lstStyle/>
                  <a:p>
                    <a:endParaRPr lang="en-US"/>
                  </a:p>
                </p:txBody>
              </p:sp>
              <p:sp>
                <p:nvSpPr>
                  <p:cNvPr id="11357" name="Line 154"/>
                  <p:cNvSpPr>
                    <a:spLocks noChangeShapeType="1"/>
                  </p:cNvSpPr>
                  <p:nvPr/>
                </p:nvSpPr>
                <p:spPr bwMode="auto">
                  <a:xfrm>
                    <a:off x="3426" y="1512"/>
                    <a:ext cx="474" cy="0"/>
                  </a:xfrm>
                  <a:prstGeom prst="line">
                    <a:avLst/>
                  </a:prstGeom>
                  <a:noFill/>
                  <a:ln w="28575">
                    <a:solidFill>
                      <a:srgbClr val="000000"/>
                    </a:solidFill>
                    <a:round/>
                    <a:headEnd/>
                    <a:tailEnd/>
                  </a:ln>
                </p:spPr>
                <p:txBody>
                  <a:bodyPr/>
                  <a:lstStyle/>
                  <a:p>
                    <a:endParaRPr lang="en-US"/>
                  </a:p>
                </p:txBody>
              </p:sp>
              <p:sp>
                <p:nvSpPr>
                  <p:cNvPr id="11358" name="Oval 155"/>
                  <p:cNvSpPr>
                    <a:spLocks noChangeArrowheads="1"/>
                  </p:cNvSpPr>
                  <p:nvPr/>
                </p:nvSpPr>
                <p:spPr bwMode="auto">
                  <a:xfrm>
                    <a:off x="3906" y="1476"/>
                    <a:ext cx="66" cy="66"/>
                  </a:xfrm>
                  <a:prstGeom prst="ellipse">
                    <a:avLst/>
                  </a:prstGeom>
                  <a:noFill/>
                  <a:ln w="28575">
                    <a:solidFill>
                      <a:srgbClr val="000000"/>
                    </a:solidFill>
                    <a:round/>
                    <a:headEnd/>
                    <a:tailEnd/>
                  </a:ln>
                </p:spPr>
                <p:txBody>
                  <a:bodyPr wrap="none" anchor="ctr"/>
                  <a:lstStyle/>
                  <a:p>
                    <a:endParaRPr lang="en-US" sz="2400" b="1">
                      <a:solidFill>
                        <a:srgbClr val="000000"/>
                      </a:solidFill>
                    </a:endParaRPr>
                  </a:p>
                </p:txBody>
              </p:sp>
              <p:grpSp>
                <p:nvGrpSpPr>
                  <p:cNvPr id="11359" name="Group 171"/>
                  <p:cNvGrpSpPr>
                    <a:grpSpLocks/>
                  </p:cNvGrpSpPr>
                  <p:nvPr/>
                </p:nvGrpSpPr>
                <p:grpSpPr bwMode="auto">
                  <a:xfrm>
                    <a:off x="3696" y="1506"/>
                    <a:ext cx="192" cy="399"/>
                    <a:chOff x="3732" y="1482"/>
                    <a:chExt cx="192" cy="399"/>
                  </a:xfrm>
                </p:grpSpPr>
                <p:sp>
                  <p:nvSpPr>
                    <p:cNvPr id="11360" name="Line 172"/>
                    <p:cNvSpPr>
                      <a:spLocks noChangeShapeType="1"/>
                    </p:cNvSpPr>
                    <p:nvPr/>
                  </p:nvSpPr>
                  <p:spPr bwMode="auto">
                    <a:xfrm>
                      <a:off x="3828" y="1482"/>
                      <a:ext cx="0" cy="114"/>
                    </a:xfrm>
                    <a:prstGeom prst="line">
                      <a:avLst/>
                    </a:prstGeom>
                    <a:noFill/>
                    <a:ln w="28575">
                      <a:solidFill>
                        <a:srgbClr val="000000"/>
                      </a:solidFill>
                      <a:round/>
                      <a:headEnd/>
                      <a:tailEnd/>
                    </a:ln>
                  </p:spPr>
                  <p:txBody>
                    <a:bodyPr/>
                    <a:lstStyle/>
                    <a:p>
                      <a:endParaRPr lang="en-US"/>
                    </a:p>
                  </p:txBody>
                </p:sp>
                <p:sp>
                  <p:nvSpPr>
                    <p:cNvPr id="11361" name="Line 173"/>
                    <p:cNvSpPr>
                      <a:spLocks noChangeShapeType="1"/>
                    </p:cNvSpPr>
                    <p:nvPr/>
                  </p:nvSpPr>
                  <p:spPr bwMode="auto">
                    <a:xfrm>
                      <a:off x="3732" y="1596"/>
                      <a:ext cx="192" cy="0"/>
                    </a:xfrm>
                    <a:prstGeom prst="line">
                      <a:avLst/>
                    </a:prstGeom>
                    <a:noFill/>
                    <a:ln w="28575">
                      <a:solidFill>
                        <a:srgbClr val="000000"/>
                      </a:solidFill>
                      <a:round/>
                      <a:headEnd/>
                      <a:tailEnd/>
                    </a:ln>
                  </p:spPr>
                  <p:txBody>
                    <a:bodyPr/>
                    <a:lstStyle/>
                    <a:p>
                      <a:endParaRPr lang="en-US"/>
                    </a:p>
                  </p:txBody>
                </p:sp>
                <p:sp>
                  <p:nvSpPr>
                    <p:cNvPr id="11362" name="Line 174"/>
                    <p:cNvSpPr>
                      <a:spLocks noChangeShapeType="1"/>
                    </p:cNvSpPr>
                    <p:nvPr/>
                  </p:nvSpPr>
                  <p:spPr bwMode="auto">
                    <a:xfrm rot="10800000">
                      <a:off x="3756" y="1833"/>
                      <a:ext cx="143" cy="0"/>
                    </a:xfrm>
                    <a:prstGeom prst="line">
                      <a:avLst/>
                    </a:prstGeom>
                    <a:noFill/>
                    <a:ln w="28575">
                      <a:solidFill>
                        <a:srgbClr val="000000"/>
                      </a:solidFill>
                      <a:round/>
                      <a:headEnd/>
                      <a:tailEnd/>
                    </a:ln>
                  </p:spPr>
                  <p:txBody>
                    <a:bodyPr/>
                    <a:lstStyle/>
                    <a:p>
                      <a:endParaRPr lang="en-US"/>
                    </a:p>
                  </p:txBody>
                </p:sp>
                <p:sp>
                  <p:nvSpPr>
                    <p:cNvPr id="11363" name="Line 175"/>
                    <p:cNvSpPr>
                      <a:spLocks noChangeShapeType="1"/>
                    </p:cNvSpPr>
                    <p:nvPr/>
                  </p:nvSpPr>
                  <p:spPr bwMode="auto">
                    <a:xfrm rot="10800000" flipH="1">
                      <a:off x="3823" y="1736"/>
                      <a:ext cx="0" cy="105"/>
                    </a:xfrm>
                    <a:prstGeom prst="line">
                      <a:avLst/>
                    </a:prstGeom>
                    <a:noFill/>
                    <a:ln w="28575">
                      <a:solidFill>
                        <a:srgbClr val="000000"/>
                      </a:solidFill>
                      <a:round/>
                      <a:headEnd/>
                      <a:tailEnd/>
                    </a:ln>
                  </p:spPr>
                  <p:txBody>
                    <a:bodyPr/>
                    <a:lstStyle/>
                    <a:p>
                      <a:endParaRPr lang="en-US"/>
                    </a:p>
                  </p:txBody>
                </p:sp>
                <p:sp>
                  <p:nvSpPr>
                    <p:cNvPr id="11364" name="Line 176"/>
                    <p:cNvSpPr>
                      <a:spLocks noChangeShapeType="1"/>
                    </p:cNvSpPr>
                    <p:nvPr/>
                  </p:nvSpPr>
                  <p:spPr bwMode="auto">
                    <a:xfrm rot="10800000">
                      <a:off x="3780" y="1857"/>
                      <a:ext cx="83" cy="0"/>
                    </a:xfrm>
                    <a:prstGeom prst="line">
                      <a:avLst/>
                    </a:prstGeom>
                    <a:noFill/>
                    <a:ln w="28575">
                      <a:solidFill>
                        <a:srgbClr val="000000"/>
                      </a:solidFill>
                      <a:round/>
                      <a:headEnd/>
                      <a:tailEnd/>
                    </a:ln>
                  </p:spPr>
                  <p:txBody>
                    <a:bodyPr/>
                    <a:lstStyle/>
                    <a:p>
                      <a:endParaRPr lang="en-US"/>
                    </a:p>
                  </p:txBody>
                </p:sp>
                <p:sp>
                  <p:nvSpPr>
                    <p:cNvPr id="11365" name="Line 177"/>
                    <p:cNvSpPr>
                      <a:spLocks noChangeShapeType="1"/>
                    </p:cNvSpPr>
                    <p:nvPr/>
                  </p:nvSpPr>
                  <p:spPr bwMode="auto">
                    <a:xfrm rot="10800000">
                      <a:off x="3798" y="1881"/>
                      <a:ext cx="47" cy="0"/>
                    </a:xfrm>
                    <a:prstGeom prst="line">
                      <a:avLst/>
                    </a:prstGeom>
                    <a:noFill/>
                    <a:ln w="28575">
                      <a:solidFill>
                        <a:srgbClr val="000000"/>
                      </a:solidFill>
                      <a:round/>
                      <a:headEnd/>
                      <a:tailEnd/>
                    </a:ln>
                  </p:spPr>
                  <p:txBody>
                    <a:bodyPr/>
                    <a:lstStyle/>
                    <a:p>
                      <a:endParaRPr lang="en-US"/>
                    </a:p>
                  </p:txBody>
                </p:sp>
                <p:sp>
                  <p:nvSpPr>
                    <p:cNvPr id="11366" name="Line 178"/>
                    <p:cNvSpPr>
                      <a:spLocks noChangeShapeType="1"/>
                    </p:cNvSpPr>
                    <p:nvPr/>
                  </p:nvSpPr>
                  <p:spPr bwMode="auto">
                    <a:xfrm>
                      <a:off x="3732" y="1728"/>
                      <a:ext cx="192" cy="0"/>
                    </a:xfrm>
                    <a:prstGeom prst="line">
                      <a:avLst/>
                    </a:prstGeom>
                    <a:noFill/>
                    <a:ln w="28575">
                      <a:solidFill>
                        <a:srgbClr val="000000"/>
                      </a:solidFill>
                      <a:round/>
                      <a:headEnd/>
                      <a:tailEnd/>
                    </a:ln>
                  </p:spPr>
                  <p:txBody>
                    <a:bodyPr/>
                    <a:lstStyle/>
                    <a:p>
                      <a:endParaRPr lang="en-US"/>
                    </a:p>
                  </p:txBody>
                </p:sp>
              </p:grpSp>
            </p:grpSp>
          </p:grpSp>
          <p:grpSp>
            <p:nvGrpSpPr>
              <p:cNvPr id="11347" name="Group 186"/>
              <p:cNvGrpSpPr>
                <a:grpSpLocks/>
              </p:cNvGrpSpPr>
              <p:nvPr/>
            </p:nvGrpSpPr>
            <p:grpSpPr bwMode="auto">
              <a:xfrm>
                <a:off x="3348" y="2022"/>
                <a:ext cx="162" cy="276"/>
                <a:chOff x="3348" y="2136"/>
                <a:chExt cx="162" cy="162"/>
              </a:xfrm>
            </p:grpSpPr>
            <p:sp>
              <p:nvSpPr>
                <p:cNvPr id="11348" name="Line 183"/>
                <p:cNvSpPr>
                  <a:spLocks noChangeShapeType="1"/>
                </p:cNvSpPr>
                <p:nvPr/>
              </p:nvSpPr>
              <p:spPr bwMode="auto">
                <a:xfrm flipH="1">
                  <a:off x="3420" y="2142"/>
                  <a:ext cx="66" cy="0"/>
                </a:xfrm>
                <a:prstGeom prst="line">
                  <a:avLst/>
                </a:prstGeom>
                <a:noFill/>
                <a:ln w="28575">
                  <a:solidFill>
                    <a:srgbClr val="000000"/>
                  </a:solidFill>
                  <a:round/>
                  <a:headEnd/>
                  <a:tailEnd/>
                </a:ln>
              </p:spPr>
              <p:txBody>
                <a:bodyPr/>
                <a:lstStyle/>
                <a:p>
                  <a:endParaRPr lang="en-US"/>
                </a:p>
              </p:txBody>
            </p:sp>
            <p:sp>
              <p:nvSpPr>
                <p:cNvPr id="11349" name="Line 184"/>
                <p:cNvSpPr>
                  <a:spLocks noChangeShapeType="1"/>
                </p:cNvSpPr>
                <p:nvPr/>
              </p:nvSpPr>
              <p:spPr bwMode="auto">
                <a:xfrm>
                  <a:off x="3426" y="2136"/>
                  <a:ext cx="0" cy="156"/>
                </a:xfrm>
                <a:prstGeom prst="line">
                  <a:avLst/>
                </a:prstGeom>
                <a:noFill/>
                <a:ln w="28575">
                  <a:solidFill>
                    <a:srgbClr val="000000"/>
                  </a:solidFill>
                  <a:round/>
                  <a:headEnd/>
                  <a:tailEnd/>
                </a:ln>
              </p:spPr>
              <p:txBody>
                <a:bodyPr/>
                <a:lstStyle/>
                <a:p>
                  <a:endParaRPr lang="en-US"/>
                </a:p>
              </p:txBody>
            </p:sp>
            <p:sp>
              <p:nvSpPr>
                <p:cNvPr id="11350" name="Line 185"/>
                <p:cNvSpPr>
                  <a:spLocks noChangeShapeType="1"/>
                </p:cNvSpPr>
                <p:nvPr/>
              </p:nvSpPr>
              <p:spPr bwMode="auto">
                <a:xfrm>
                  <a:off x="3348" y="2298"/>
                  <a:ext cx="162" cy="0"/>
                </a:xfrm>
                <a:prstGeom prst="line">
                  <a:avLst/>
                </a:prstGeom>
                <a:noFill/>
                <a:ln w="28575">
                  <a:solidFill>
                    <a:srgbClr val="000000"/>
                  </a:solidFill>
                  <a:round/>
                  <a:headEnd/>
                  <a:tailEnd/>
                </a:ln>
              </p:spPr>
              <p:txBody>
                <a:bodyPr/>
                <a:lstStyle/>
                <a:p>
                  <a:endParaRPr lang="en-US"/>
                </a:p>
              </p:txBody>
            </p:sp>
          </p:grpSp>
        </p:grpSp>
        <p:grpSp>
          <p:nvGrpSpPr>
            <p:cNvPr id="11341" name="Group 199"/>
            <p:cNvGrpSpPr>
              <a:grpSpLocks/>
            </p:cNvGrpSpPr>
            <p:nvPr/>
          </p:nvGrpSpPr>
          <p:grpSpPr bwMode="auto">
            <a:xfrm>
              <a:off x="3348" y="684"/>
              <a:ext cx="162" cy="264"/>
              <a:chOff x="3348" y="684"/>
              <a:chExt cx="162" cy="288"/>
            </a:xfrm>
          </p:grpSpPr>
          <p:sp>
            <p:nvSpPr>
              <p:cNvPr id="11342" name="Line 190"/>
              <p:cNvSpPr>
                <a:spLocks noChangeShapeType="1"/>
              </p:cNvSpPr>
              <p:nvPr/>
            </p:nvSpPr>
            <p:spPr bwMode="auto">
              <a:xfrm>
                <a:off x="3426" y="690"/>
                <a:ext cx="0" cy="282"/>
              </a:xfrm>
              <a:prstGeom prst="line">
                <a:avLst/>
              </a:prstGeom>
              <a:noFill/>
              <a:ln w="28575">
                <a:solidFill>
                  <a:srgbClr val="000000"/>
                </a:solidFill>
                <a:round/>
                <a:headEnd/>
                <a:tailEnd/>
              </a:ln>
            </p:spPr>
            <p:txBody>
              <a:bodyPr/>
              <a:lstStyle/>
              <a:p>
                <a:endParaRPr lang="en-US"/>
              </a:p>
            </p:txBody>
          </p:sp>
          <p:grpSp>
            <p:nvGrpSpPr>
              <p:cNvPr id="11343" name="Group 198"/>
              <p:cNvGrpSpPr>
                <a:grpSpLocks/>
              </p:cNvGrpSpPr>
              <p:nvPr/>
            </p:nvGrpSpPr>
            <p:grpSpPr bwMode="auto">
              <a:xfrm>
                <a:off x="3348" y="684"/>
                <a:ext cx="162" cy="276"/>
                <a:chOff x="3348" y="684"/>
                <a:chExt cx="162" cy="156"/>
              </a:xfrm>
            </p:grpSpPr>
            <p:sp>
              <p:nvSpPr>
                <p:cNvPr id="11344" name="Line 189"/>
                <p:cNvSpPr>
                  <a:spLocks noChangeShapeType="1"/>
                </p:cNvSpPr>
                <p:nvPr/>
              </p:nvSpPr>
              <p:spPr bwMode="auto">
                <a:xfrm flipH="1">
                  <a:off x="3420" y="840"/>
                  <a:ext cx="66" cy="0"/>
                </a:xfrm>
                <a:prstGeom prst="line">
                  <a:avLst/>
                </a:prstGeom>
                <a:noFill/>
                <a:ln w="28575">
                  <a:solidFill>
                    <a:srgbClr val="000000"/>
                  </a:solidFill>
                  <a:round/>
                  <a:headEnd/>
                  <a:tailEnd/>
                </a:ln>
              </p:spPr>
              <p:txBody>
                <a:bodyPr/>
                <a:lstStyle/>
                <a:p>
                  <a:endParaRPr lang="en-US"/>
                </a:p>
              </p:txBody>
            </p:sp>
            <p:sp>
              <p:nvSpPr>
                <p:cNvPr id="11345" name="Line 191"/>
                <p:cNvSpPr>
                  <a:spLocks noChangeShapeType="1"/>
                </p:cNvSpPr>
                <p:nvPr/>
              </p:nvSpPr>
              <p:spPr bwMode="auto">
                <a:xfrm>
                  <a:off x="3348" y="684"/>
                  <a:ext cx="162" cy="0"/>
                </a:xfrm>
                <a:prstGeom prst="line">
                  <a:avLst/>
                </a:prstGeom>
                <a:noFill/>
                <a:ln w="28575">
                  <a:solidFill>
                    <a:srgbClr val="000000"/>
                  </a:solidFill>
                  <a:round/>
                  <a:headEnd/>
                  <a:tailEnd/>
                </a:ln>
              </p:spPr>
              <p:txBody>
                <a:bodyPr/>
                <a:lstStyle/>
                <a:p>
                  <a:endParaRPr lang="en-US"/>
                </a:p>
              </p:txBody>
            </p:sp>
          </p:grpSp>
        </p:grpSp>
      </p:grpSp>
      <p:grpSp>
        <p:nvGrpSpPr>
          <p:cNvPr id="16" name="Group 203"/>
          <p:cNvGrpSpPr>
            <a:grpSpLocks/>
          </p:cNvGrpSpPr>
          <p:nvPr/>
        </p:nvGrpSpPr>
        <p:grpSpPr bwMode="auto">
          <a:xfrm>
            <a:off x="4751388" y="1311275"/>
            <a:ext cx="1247775" cy="2419350"/>
            <a:chOff x="2898" y="708"/>
            <a:chExt cx="786" cy="1524"/>
          </a:xfrm>
        </p:grpSpPr>
        <p:sp>
          <p:nvSpPr>
            <p:cNvPr id="11337" name="Text Box 196"/>
            <p:cNvSpPr txBox="1">
              <a:spLocks noChangeArrowheads="1"/>
            </p:cNvSpPr>
            <p:nvPr/>
          </p:nvSpPr>
          <p:spPr bwMode="auto">
            <a:xfrm>
              <a:off x="2898" y="1494"/>
              <a:ext cx="222" cy="192"/>
            </a:xfrm>
            <a:prstGeom prst="rect">
              <a:avLst/>
            </a:prstGeom>
            <a:noFill/>
            <a:ln w="9525">
              <a:noFill/>
              <a:miter lim="800000"/>
              <a:headEnd/>
              <a:tailEnd/>
            </a:ln>
          </p:spPr>
          <p:txBody>
            <a:bodyPr>
              <a:spAutoFit/>
            </a:bodyPr>
            <a:lstStyle/>
            <a:p>
              <a:pPr>
                <a:spcBef>
                  <a:spcPct val="50000"/>
                </a:spcBef>
              </a:pPr>
              <a:r>
                <a:rPr lang="en-US" sz="1400">
                  <a:solidFill>
                    <a:srgbClr val="008000"/>
                  </a:solidFill>
                  <a:latin typeface="Tahoma" pitchFamily="34" charset="0"/>
                </a:rPr>
                <a:t>1</a:t>
              </a:r>
            </a:p>
          </p:txBody>
        </p:sp>
        <p:sp>
          <p:nvSpPr>
            <p:cNvPr id="11338" name="Text Box 197"/>
            <p:cNvSpPr txBox="1">
              <a:spLocks noChangeArrowheads="1"/>
            </p:cNvSpPr>
            <p:nvPr/>
          </p:nvSpPr>
          <p:spPr bwMode="auto">
            <a:xfrm>
              <a:off x="3426" y="708"/>
              <a:ext cx="222" cy="192"/>
            </a:xfrm>
            <a:prstGeom prst="rect">
              <a:avLst/>
            </a:prstGeom>
            <a:noFill/>
            <a:ln w="9525">
              <a:noFill/>
              <a:miter lim="800000"/>
              <a:headEnd/>
              <a:tailEnd/>
            </a:ln>
          </p:spPr>
          <p:txBody>
            <a:bodyPr>
              <a:spAutoFit/>
            </a:bodyPr>
            <a:lstStyle/>
            <a:p>
              <a:pPr>
                <a:spcBef>
                  <a:spcPct val="50000"/>
                </a:spcBef>
              </a:pPr>
              <a:r>
                <a:rPr lang="en-US" sz="1400">
                  <a:solidFill>
                    <a:srgbClr val="008000"/>
                  </a:solidFill>
                  <a:latin typeface="Tahoma" pitchFamily="34" charset="0"/>
                </a:rPr>
                <a:t>1</a:t>
              </a:r>
            </a:p>
          </p:txBody>
        </p:sp>
        <p:sp>
          <p:nvSpPr>
            <p:cNvPr id="11339" name="Text Box 202"/>
            <p:cNvSpPr txBox="1">
              <a:spLocks noChangeArrowheads="1"/>
            </p:cNvSpPr>
            <p:nvPr/>
          </p:nvSpPr>
          <p:spPr bwMode="auto">
            <a:xfrm>
              <a:off x="3462" y="2040"/>
              <a:ext cx="222" cy="192"/>
            </a:xfrm>
            <a:prstGeom prst="rect">
              <a:avLst/>
            </a:prstGeom>
            <a:noFill/>
            <a:ln w="9525">
              <a:noFill/>
              <a:miter lim="800000"/>
              <a:headEnd/>
              <a:tailEnd/>
            </a:ln>
          </p:spPr>
          <p:txBody>
            <a:bodyPr>
              <a:spAutoFit/>
            </a:bodyPr>
            <a:lstStyle/>
            <a:p>
              <a:pPr>
                <a:spcBef>
                  <a:spcPct val="50000"/>
                </a:spcBef>
              </a:pPr>
              <a:r>
                <a:rPr lang="en-US" sz="1400">
                  <a:solidFill>
                    <a:srgbClr val="008000"/>
                  </a:solidFill>
                  <a:latin typeface="Tahoma" pitchFamily="34" charset="0"/>
                </a:rPr>
                <a:t>0</a:t>
              </a:r>
            </a:p>
          </p:txBody>
        </p:sp>
      </p:grpSp>
      <p:grpSp>
        <p:nvGrpSpPr>
          <p:cNvPr id="17" name="Group 204"/>
          <p:cNvGrpSpPr>
            <a:grpSpLocks/>
          </p:cNvGrpSpPr>
          <p:nvPr/>
        </p:nvGrpSpPr>
        <p:grpSpPr bwMode="auto">
          <a:xfrm>
            <a:off x="4752975" y="1306513"/>
            <a:ext cx="1247775" cy="2419350"/>
            <a:chOff x="2898" y="708"/>
            <a:chExt cx="786" cy="1524"/>
          </a:xfrm>
        </p:grpSpPr>
        <p:sp>
          <p:nvSpPr>
            <p:cNvPr id="11334" name="Text Box 205"/>
            <p:cNvSpPr txBox="1">
              <a:spLocks noChangeArrowheads="1"/>
            </p:cNvSpPr>
            <p:nvPr/>
          </p:nvSpPr>
          <p:spPr bwMode="auto">
            <a:xfrm>
              <a:off x="2898" y="1494"/>
              <a:ext cx="222" cy="192"/>
            </a:xfrm>
            <a:prstGeom prst="rect">
              <a:avLst/>
            </a:prstGeom>
            <a:noFill/>
            <a:ln w="9525">
              <a:noFill/>
              <a:miter lim="800000"/>
              <a:headEnd/>
              <a:tailEnd/>
            </a:ln>
          </p:spPr>
          <p:txBody>
            <a:bodyPr>
              <a:spAutoFit/>
            </a:bodyPr>
            <a:lstStyle/>
            <a:p>
              <a:pPr>
                <a:spcBef>
                  <a:spcPct val="50000"/>
                </a:spcBef>
              </a:pPr>
              <a:r>
                <a:rPr lang="en-US" sz="1400">
                  <a:solidFill>
                    <a:srgbClr val="000000"/>
                  </a:solidFill>
                  <a:latin typeface="Tahoma" pitchFamily="34" charset="0"/>
                </a:rPr>
                <a:t>0</a:t>
              </a:r>
            </a:p>
          </p:txBody>
        </p:sp>
        <p:sp>
          <p:nvSpPr>
            <p:cNvPr id="11335" name="Text Box 206"/>
            <p:cNvSpPr txBox="1">
              <a:spLocks noChangeArrowheads="1"/>
            </p:cNvSpPr>
            <p:nvPr/>
          </p:nvSpPr>
          <p:spPr bwMode="auto">
            <a:xfrm>
              <a:off x="3426" y="708"/>
              <a:ext cx="222" cy="192"/>
            </a:xfrm>
            <a:prstGeom prst="rect">
              <a:avLst/>
            </a:prstGeom>
            <a:noFill/>
            <a:ln w="9525">
              <a:noFill/>
              <a:miter lim="800000"/>
              <a:headEnd/>
              <a:tailEnd/>
            </a:ln>
          </p:spPr>
          <p:txBody>
            <a:bodyPr>
              <a:spAutoFit/>
            </a:bodyPr>
            <a:lstStyle/>
            <a:p>
              <a:pPr>
                <a:spcBef>
                  <a:spcPct val="50000"/>
                </a:spcBef>
              </a:pPr>
              <a:r>
                <a:rPr lang="en-US" sz="1400">
                  <a:solidFill>
                    <a:srgbClr val="000000"/>
                  </a:solidFill>
                  <a:latin typeface="Tahoma" pitchFamily="34" charset="0"/>
                </a:rPr>
                <a:t>1</a:t>
              </a:r>
            </a:p>
          </p:txBody>
        </p:sp>
        <p:sp>
          <p:nvSpPr>
            <p:cNvPr id="11336" name="Text Box 207"/>
            <p:cNvSpPr txBox="1">
              <a:spLocks noChangeArrowheads="1"/>
            </p:cNvSpPr>
            <p:nvPr/>
          </p:nvSpPr>
          <p:spPr bwMode="auto">
            <a:xfrm>
              <a:off x="3462" y="2040"/>
              <a:ext cx="222" cy="192"/>
            </a:xfrm>
            <a:prstGeom prst="rect">
              <a:avLst/>
            </a:prstGeom>
            <a:noFill/>
            <a:ln w="9525">
              <a:noFill/>
              <a:miter lim="800000"/>
              <a:headEnd/>
              <a:tailEnd/>
            </a:ln>
          </p:spPr>
          <p:txBody>
            <a:bodyPr>
              <a:spAutoFit/>
            </a:bodyPr>
            <a:lstStyle/>
            <a:p>
              <a:pPr>
                <a:spcBef>
                  <a:spcPct val="50000"/>
                </a:spcBef>
              </a:pPr>
              <a:r>
                <a:rPr lang="en-US" sz="1400">
                  <a:solidFill>
                    <a:srgbClr val="000000"/>
                  </a:solidFill>
                  <a:latin typeface="Tahoma" pitchFamily="34" charset="0"/>
                </a:rPr>
                <a:t>0</a:t>
              </a:r>
            </a:p>
          </p:txBody>
        </p:sp>
      </p:grpSp>
      <p:sp>
        <p:nvSpPr>
          <p:cNvPr id="106704" name="Line 208"/>
          <p:cNvSpPr>
            <a:spLocks noChangeShapeType="1"/>
          </p:cNvSpPr>
          <p:nvPr/>
        </p:nvSpPr>
        <p:spPr bwMode="auto">
          <a:xfrm rot="10800000" flipH="1">
            <a:off x="5467350" y="1519238"/>
            <a:ext cx="55563" cy="546100"/>
          </a:xfrm>
          <a:prstGeom prst="line">
            <a:avLst/>
          </a:prstGeom>
          <a:noFill/>
          <a:ln w="28575">
            <a:solidFill>
              <a:srgbClr val="000000"/>
            </a:solidFill>
            <a:round/>
            <a:headEnd/>
            <a:tailEnd/>
          </a:ln>
        </p:spPr>
        <p:txBody>
          <a:bodyPr/>
          <a:lstStyle/>
          <a:p>
            <a:endParaRPr lang="en-US"/>
          </a:p>
        </p:txBody>
      </p:sp>
      <p:sp>
        <p:nvSpPr>
          <p:cNvPr id="106705" name="Line 209"/>
          <p:cNvSpPr>
            <a:spLocks noChangeShapeType="1"/>
          </p:cNvSpPr>
          <p:nvPr/>
        </p:nvSpPr>
        <p:spPr bwMode="auto">
          <a:xfrm rot="10800000">
            <a:off x="5445125" y="2728913"/>
            <a:ext cx="88900" cy="536575"/>
          </a:xfrm>
          <a:prstGeom prst="line">
            <a:avLst/>
          </a:prstGeom>
          <a:noFill/>
          <a:ln w="28575">
            <a:solidFill>
              <a:srgbClr val="000000"/>
            </a:solidFill>
            <a:round/>
            <a:headEnd/>
            <a:tailEnd/>
          </a:ln>
        </p:spPr>
        <p:txBody>
          <a:bodyPr/>
          <a:lstStyle/>
          <a:p>
            <a:endParaRPr lang="en-US"/>
          </a:p>
        </p:txBody>
      </p:sp>
      <p:grpSp>
        <p:nvGrpSpPr>
          <p:cNvPr id="18" name="Group 234"/>
          <p:cNvGrpSpPr>
            <a:grpSpLocks/>
          </p:cNvGrpSpPr>
          <p:nvPr/>
        </p:nvGrpSpPr>
        <p:grpSpPr bwMode="auto">
          <a:xfrm>
            <a:off x="7888288" y="1355725"/>
            <a:ext cx="120650" cy="601663"/>
            <a:chOff x="4969" y="834"/>
            <a:chExt cx="76" cy="379"/>
          </a:xfrm>
        </p:grpSpPr>
        <p:sp>
          <p:nvSpPr>
            <p:cNvPr id="11332" name="Line 211"/>
            <p:cNvSpPr>
              <a:spLocks noChangeShapeType="1"/>
            </p:cNvSpPr>
            <p:nvPr/>
          </p:nvSpPr>
          <p:spPr bwMode="auto">
            <a:xfrm flipH="1">
              <a:off x="5004" y="834"/>
              <a:ext cx="41" cy="379"/>
            </a:xfrm>
            <a:prstGeom prst="line">
              <a:avLst/>
            </a:prstGeom>
            <a:noFill/>
            <a:ln w="28575">
              <a:solidFill>
                <a:srgbClr val="000000"/>
              </a:solidFill>
              <a:round/>
              <a:headEnd/>
              <a:tailEnd/>
            </a:ln>
          </p:spPr>
          <p:txBody>
            <a:bodyPr/>
            <a:lstStyle/>
            <a:p>
              <a:endParaRPr lang="en-US"/>
            </a:p>
          </p:txBody>
        </p:sp>
        <p:sp>
          <p:nvSpPr>
            <p:cNvPr id="11333" name="AutoShape 212"/>
            <p:cNvSpPr>
              <a:spLocks noChangeArrowheads="1"/>
            </p:cNvSpPr>
            <p:nvPr/>
          </p:nvSpPr>
          <p:spPr bwMode="auto">
            <a:xfrm rot="-5400000">
              <a:off x="4970" y="1175"/>
              <a:ext cx="36" cy="38"/>
            </a:xfrm>
            <a:prstGeom prst="triangle">
              <a:avLst>
                <a:gd name="adj" fmla="val 50000"/>
              </a:avLst>
            </a:prstGeom>
            <a:solidFill>
              <a:schemeClr val="tx1"/>
            </a:solidFill>
            <a:ln w="9525">
              <a:solidFill>
                <a:srgbClr val="000000"/>
              </a:solidFill>
              <a:miter lim="800000"/>
              <a:headEnd/>
              <a:tailEnd/>
            </a:ln>
          </p:spPr>
          <p:txBody>
            <a:bodyPr vert="eaVert" wrap="none" anchor="ctr"/>
            <a:lstStyle/>
            <a:p>
              <a:endParaRPr lang="en-US" sz="2400" b="1">
                <a:solidFill>
                  <a:srgbClr val="000000"/>
                </a:solidFill>
              </a:endParaRPr>
            </a:p>
          </p:txBody>
        </p:sp>
      </p:grpSp>
      <p:grpSp>
        <p:nvGrpSpPr>
          <p:cNvPr id="19" name="Group 239"/>
          <p:cNvGrpSpPr>
            <a:grpSpLocks/>
          </p:cNvGrpSpPr>
          <p:nvPr/>
        </p:nvGrpSpPr>
        <p:grpSpPr bwMode="auto">
          <a:xfrm>
            <a:off x="7872413" y="2919413"/>
            <a:ext cx="147637" cy="527050"/>
            <a:chOff x="4959" y="1798"/>
            <a:chExt cx="93" cy="332"/>
          </a:xfrm>
        </p:grpSpPr>
        <p:sp>
          <p:nvSpPr>
            <p:cNvPr id="11330" name="Line 215"/>
            <p:cNvSpPr>
              <a:spLocks noChangeShapeType="1"/>
            </p:cNvSpPr>
            <p:nvPr/>
          </p:nvSpPr>
          <p:spPr bwMode="auto">
            <a:xfrm rot="10800000">
              <a:off x="4998" y="1798"/>
              <a:ext cx="54" cy="332"/>
            </a:xfrm>
            <a:prstGeom prst="line">
              <a:avLst/>
            </a:prstGeom>
            <a:noFill/>
            <a:ln w="28575">
              <a:solidFill>
                <a:srgbClr val="000000"/>
              </a:solidFill>
              <a:round/>
              <a:headEnd/>
              <a:tailEnd/>
            </a:ln>
          </p:spPr>
          <p:txBody>
            <a:bodyPr/>
            <a:lstStyle/>
            <a:p>
              <a:endParaRPr lang="en-US"/>
            </a:p>
          </p:txBody>
        </p:sp>
        <p:sp>
          <p:nvSpPr>
            <p:cNvPr id="11331" name="AutoShape 216"/>
            <p:cNvSpPr>
              <a:spLocks noChangeArrowheads="1"/>
            </p:cNvSpPr>
            <p:nvPr/>
          </p:nvSpPr>
          <p:spPr bwMode="auto">
            <a:xfrm rot="16200000" flipH="1">
              <a:off x="4962" y="1800"/>
              <a:ext cx="31" cy="38"/>
            </a:xfrm>
            <a:prstGeom prst="triangle">
              <a:avLst>
                <a:gd name="adj" fmla="val 50000"/>
              </a:avLst>
            </a:prstGeom>
            <a:solidFill>
              <a:schemeClr val="tx1"/>
            </a:solidFill>
            <a:ln w="9525">
              <a:solidFill>
                <a:srgbClr val="000000"/>
              </a:solidFill>
              <a:miter lim="800000"/>
              <a:headEnd/>
              <a:tailEnd/>
            </a:ln>
          </p:spPr>
          <p:txBody>
            <a:bodyPr vert="eaVert" wrap="none" anchor="ctr"/>
            <a:lstStyle/>
            <a:p>
              <a:endParaRPr lang="en-US" sz="2400" b="1">
                <a:solidFill>
                  <a:srgbClr val="000000"/>
                </a:solidFill>
              </a:endParaRPr>
            </a:p>
          </p:txBody>
        </p:sp>
      </p:grpSp>
      <p:grpSp>
        <p:nvGrpSpPr>
          <p:cNvPr id="20" name="Group 236"/>
          <p:cNvGrpSpPr>
            <a:grpSpLocks/>
          </p:cNvGrpSpPr>
          <p:nvPr/>
        </p:nvGrpSpPr>
        <p:grpSpPr bwMode="auto">
          <a:xfrm>
            <a:off x="7038975" y="2055813"/>
            <a:ext cx="885825" cy="642937"/>
            <a:chOff x="4434" y="1263"/>
            <a:chExt cx="558" cy="405"/>
          </a:xfrm>
        </p:grpSpPr>
        <p:sp>
          <p:nvSpPr>
            <p:cNvPr id="11328" name="Text Box 233"/>
            <p:cNvSpPr txBox="1">
              <a:spLocks noChangeArrowheads="1"/>
            </p:cNvSpPr>
            <p:nvPr/>
          </p:nvSpPr>
          <p:spPr bwMode="auto">
            <a:xfrm>
              <a:off x="4434" y="1470"/>
              <a:ext cx="181" cy="198"/>
            </a:xfrm>
            <a:prstGeom prst="rect">
              <a:avLst/>
            </a:prstGeom>
            <a:noFill/>
            <a:ln w="9525">
              <a:solidFill>
                <a:srgbClr val="000000"/>
              </a:solidFill>
              <a:miter lim="800000"/>
              <a:headEnd/>
              <a:tailEnd/>
            </a:ln>
          </p:spPr>
          <p:txBody>
            <a:bodyPr>
              <a:spAutoFit/>
            </a:bodyPr>
            <a:lstStyle/>
            <a:p>
              <a:pPr>
                <a:spcBef>
                  <a:spcPct val="50000"/>
                </a:spcBef>
              </a:pPr>
              <a:r>
                <a:rPr lang="en-US" sz="1400">
                  <a:solidFill>
                    <a:srgbClr val="008000"/>
                  </a:solidFill>
                  <a:latin typeface="Tahoma" pitchFamily="34" charset="0"/>
                </a:rPr>
                <a:t>0</a:t>
              </a:r>
            </a:p>
          </p:txBody>
        </p:sp>
        <p:sp>
          <p:nvSpPr>
            <p:cNvPr id="11329" name="Line 235"/>
            <p:cNvSpPr>
              <a:spLocks noChangeShapeType="1"/>
            </p:cNvSpPr>
            <p:nvPr/>
          </p:nvSpPr>
          <p:spPr bwMode="auto">
            <a:xfrm>
              <a:off x="4992" y="1263"/>
              <a:ext cx="0" cy="186"/>
            </a:xfrm>
            <a:prstGeom prst="line">
              <a:avLst/>
            </a:prstGeom>
            <a:noFill/>
            <a:ln w="19050">
              <a:solidFill>
                <a:srgbClr val="000000"/>
              </a:solidFill>
              <a:round/>
              <a:headEnd/>
              <a:tailEnd type="stealth" w="med" len="sm"/>
            </a:ln>
          </p:spPr>
          <p:txBody>
            <a:bodyPr/>
            <a:lstStyle/>
            <a:p>
              <a:endParaRPr lang="en-US"/>
            </a:p>
          </p:txBody>
        </p:sp>
      </p:grpSp>
      <p:sp>
        <p:nvSpPr>
          <p:cNvPr id="106734" name="Text Box 238"/>
          <p:cNvSpPr txBox="1">
            <a:spLocks noChangeArrowheads="1"/>
          </p:cNvSpPr>
          <p:nvPr/>
        </p:nvSpPr>
        <p:spPr bwMode="auto">
          <a:xfrm>
            <a:off x="7037388" y="2389188"/>
            <a:ext cx="341312" cy="314325"/>
          </a:xfrm>
          <a:prstGeom prst="rect">
            <a:avLst/>
          </a:prstGeom>
          <a:noFill/>
          <a:ln w="9525">
            <a:solidFill>
              <a:srgbClr val="000000"/>
            </a:solidFill>
            <a:miter lim="800000"/>
            <a:headEnd/>
            <a:tailEnd/>
          </a:ln>
        </p:spPr>
        <p:txBody>
          <a:bodyPr>
            <a:spAutoFit/>
          </a:bodyPr>
          <a:lstStyle/>
          <a:p>
            <a:pPr>
              <a:spcBef>
                <a:spcPct val="50000"/>
              </a:spcBef>
            </a:pPr>
            <a:r>
              <a:rPr lang="en-US" sz="1400">
                <a:solidFill>
                  <a:srgbClr val="000000"/>
                </a:solidFill>
                <a:latin typeface="Tahoma" pitchFamily="34" charset="0"/>
              </a:rPr>
              <a:t>1</a:t>
            </a:r>
          </a:p>
        </p:txBody>
      </p:sp>
      <p:grpSp>
        <p:nvGrpSpPr>
          <p:cNvPr id="21" name="Group 245"/>
          <p:cNvGrpSpPr>
            <a:grpSpLocks/>
          </p:cNvGrpSpPr>
          <p:nvPr/>
        </p:nvGrpSpPr>
        <p:grpSpPr bwMode="auto">
          <a:xfrm>
            <a:off x="7910513" y="2489200"/>
            <a:ext cx="438150" cy="276225"/>
            <a:chOff x="4983" y="1536"/>
            <a:chExt cx="276" cy="174"/>
          </a:xfrm>
        </p:grpSpPr>
        <p:sp>
          <p:nvSpPr>
            <p:cNvPr id="11326" name="Line 243"/>
            <p:cNvSpPr>
              <a:spLocks noChangeShapeType="1"/>
            </p:cNvSpPr>
            <p:nvPr/>
          </p:nvSpPr>
          <p:spPr bwMode="auto">
            <a:xfrm>
              <a:off x="4986" y="1536"/>
              <a:ext cx="0" cy="174"/>
            </a:xfrm>
            <a:prstGeom prst="line">
              <a:avLst/>
            </a:prstGeom>
            <a:noFill/>
            <a:ln w="19050">
              <a:solidFill>
                <a:srgbClr val="000000"/>
              </a:solidFill>
              <a:round/>
              <a:headEnd/>
              <a:tailEnd type="stealth" w="med" len="sm"/>
            </a:ln>
          </p:spPr>
          <p:txBody>
            <a:bodyPr/>
            <a:lstStyle/>
            <a:p>
              <a:endParaRPr lang="en-US"/>
            </a:p>
          </p:txBody>
        </p:sp>
        <p:sp>
          <p:nvSpPr>
            <p:cNvPr id="11327" name="Line 244"/>
            <p:cNvSpPr>
              <a:spLocks noChangeShapeType="1"/>
            </p:cNvSpPr>
            <p:nvPr/>
          </p:nvSpPr>
          <p:spPr bwMode="auto">
            <a:xfrm>
              <a:off x="4983" y="1536"/>
              <a:ext cx="276" cy="0"/>
            </a:xfrm>
            <a:prstGeom prst="line">
              <a:avLst/>
            </a:prstGeom>
            <a:noFill/>
            <a:ln w="19050">
              <a:solidFill>
                <a:srgbClr val="000000"/>
              </a:solidFill>
              <a:round/>
              <a:headEnd/>
              <a:tailEnd/>
            </a:ln>
          </p:spPr>
          <p:txBody>
            <a:bodyPr/>
            <a:lstStyle/>
            <a:p>
              <a:endParaRPr lang="en-US"/>
            </a:p>
          </p:txBody>
        </p:sp>
      </p:grpSp>
      <p:sp>
        <p:nvSpPr>
          <p:cNvPr id="11320" name="Text Box 246"/>
          <p:cNvSpPr txBox="1">
            <a:spLocks noChangeArrowheads="1"/>
          </p:cNvSpPr>
          <p:nvPr/>
        </p:nvSpPr>
        <p:spPr bwMode="auto">
          <a:xfrm>
            <a:off x="6654800" y="1016000"/>
            <a:ext cx="1943100" cy="457200"/>
          </a:xfrm>
          <a:prstGeom prst="rect">
            <a:avLst/>
          </a:prstGeom>
          <a:noFill/>
          <a:ln w="9525">
            <a:noFill/>
            <a:miter lim="800000"/>
            <a:headEnd/>
            <a:tailEnd/>
          </a:ln>
        </p:spPr>
        <p:txBody>
          <a:bodyPr>
            <a:spAutoFit/>
          </a:bodyPr>
          <a:lstStyle/>
          <a:p>
            <a:pPr>
              <a:spcBef>
                <a:spcPct val="50000"/>
              </a:spcBef>
            </a:pPr>
            <a:endParaRPr lang="en-US" sz="2400" b="1">
              <a:solidFill>
                <a:srgbClr val="000000"/>
              </a:solidFill>
            </a:endParaRPr>
          </a:p>
        </p:txBody>
      </p:sp>
      <p:sp>
        <p:nvSpPr>
          <p:cNvPr id="11321" name="Text Box 247"/>
          <p:cNvSpPr txBox="1">
            <a:spLocks noChangeArrowheads="1"/>
          </p:cNvSpPr>
          <p:nvPr/>
        </p:nvSpPr>
        <p:spPr bwMode="auto">
          <a:xfrm>
            <a:off x="6667500" y="1739900"/>
            <a:ext cx="533400" cy="466725"/>
          </a:xfrm>
          <a:prstGeom prst="rect">
            <a:avLst/>
          </a:prstGeom>
          <a:solidFill>
            <a:schemeClr val="tx1"/>
          </a:solidFill>
          <a:ln w="9525">
            <a:solidFill>
              <a:srgbClr val="000000"/>
            </a:solidFill>
            <a:miter lim="800000"/>
            <a:headEnd/>
            <a:tailEnd/>
          </a:ln>
        </p:spPr>
        <p:txBody>
          <a:bodyPr>
            <a:spAutoFit/>
          </a:bodyPr>
          <a:lstStyle/>
          <a:p>
            <a:pPr>
              <a:spcBef>
                <a:spcPct val="50000"/>
              </a:spcBef>
            </a:pPr>
            <a:r>
              <a:rPr lang="en-US" sz="2400" b="1">
                <a:solidFill>
                  <a:srgbClr val="000000"/>
                </a:solidFill>
              </a:rPr>
              <a:t>I</a:t>
            </a:r>
            <a:r>
              <a:rPr lang="en-US" sz="2400" b="1" baseline="-25000">
                <a:solidFill>
                  <a:srgbClr val="000000"/>
                </a:solidFill>
              </a:rPr>
              <a:t>on</a:t>
            </a:r>
          </a:p>
        </p:txBody>
      </p:sp>
      <p:sp>
        <p:nvSpPr>
          <p:cNvPr id="11322" name="Text Box 248"/>
          <p:cNvSpPr txBox="1">
            <a:spLocks noChangeArrowheads="1"/>
          </p:cNvSpPr>
          <p:nvPr/>
        </p:nvSpPr>
        <p:spPr bwMode="auto">
          <a:xfrm>
            <a:off x="6832600" y="1092200"/>
            <a:ext cx="533400" cy="457200"/>
          </a:xfrm>
          <a:prstGeom prst="rect">
            <a:avLst/>
          </a:prstGeom>
          <a:solidFill>
            <a:schemeClr val="tx1"/>
          </a:solidFill>
          <a:ln w="9525">
            <a:noFill/>
            <a:miter lim="800000"/>
            <a:headEnd/>
            <a:tailEnd/>
          </a:ln>
        </p:spPr>
        <p:txBody>
          <a:bodyPr>
            <a:spAutoFit/>
          </a:bodyPr>
          <a:lstStyle/>
          <a:p>
            <a:pPr>
              <a:spcBef>
                <a:spcPct val="50000"/>
              </a:spcBef>
            </a:pPr>
            <a:r>
              <a:rPr lang="en-US" sz="2400" b="1">
                <a:solidFill>
                  <a:srgbClr val="000000"/>
                </a:solidFill>
              </a:rPr>
              <a:t>I</a:t>
            </a:r>
            <a:r>
              <a:rPr lang="en-US" sz="2400" b="1" baseline="-25000">
                <a:solidFill>
                  <a:srgbClr val="000000"/>
                </a:solidFill>
              </a:rPr>
              <a:t>off</a:t>
            </a:r>
          </a:p>
        </p:txBody>
      </p:sp>
      <p:sp>
        <p:nvSpPr>
          <p:cNvPr id="11323" name="Line 249"/>
          <p:cNvSpPr>
            <a:spLocks noChangeShapeType="1"/>
          </p:cNvSpPr>
          <p:nvPr/>
        </p:nvSpPr>
        <p:spPr bwMode="auto">
          <a:xfrm>
            <a:off x="7251700" y="1968500"/>
            <a:ext cx="406400" cy="127000"/>
          </a:xfrm>
          <a:prstGeom prst="line">
            <a:avLst/>
          </a:prstGeom>
          <a:noFill/>
          <a:ln w="9525">
            <a:solidFill>
              <a:srgbClr val="000000"/>
            </a:solidFill>
            <a:round/>
            <a:headEnd/>
            <a:tailEnd type="triangle" w="med" len="med"/>
          </a:ln>
        </p:spPr>
        <p:txBody>
          <a:bodyPr/>
          <a:lstStyle/>
          <a:p>
            <a:endParaRPr lang="en-US"/>
          </a:p>
        </p:txBody>
      </p:sp>
      <p:sp>
        <p:nvSpPr>
          <p:cNvPr id="11324" name="Line 250"/>
          <p:cNvSpPr>
            <a:spLocks noChangeShapeType="1"/>
          </p:cNvSpPr>
          <p:nvPr/>
        </p:nvSpPr>
        <p:spPr bwMode="auto">
          <a:xfrm>
            <a:off x="7467600" y="1295400"/>
            <a:ext cx="520700" cy="177800"/>
          </a:xfrm>
          <a:prstGeom prst="line">
            <a:avLst/>
          </a:prstGeom>
          <a:noFill/>
          <a:ln w="9525">
            <a:solidFill>
              <a:srgbClr val="000000"/>
            </a:solidFill>
            <a:round/>
            <a:headEnd/>
            <a:tailEnd type="triangle" w="med" len="med"/>
          </a:ln>
        </p:spPr>
        <p:txBody>
          <a:bodyPr/>
          <a:lstStyle/>
          <a:p>
            <a:endParaRPr lang="en-US"/>
          </a:p>
        </p:txBody>
      </p:sp>
      <p:pic>
        <p:nvPicPr>
          <p:cNvPr id="11325" name="Picture 27" descr="Lal2"/>
          <p:cNvPicPr>
            <a:picLocks noChangeAspect="1" noChangeArrowheads="1"/>
          </p:cNvPicPr>
          <p:nvPr/>
        </p:nvPicPr>
        <p:blipFill>
          <a:blip r:embed="rId2"/>
          <a:srcRect r="2736" b="10777"/>
          <a:stretch>
            <a:fillRect/>
          </a:stretch>
        </p:blipFill>
        <p:spPr bwMode="auto">
          <a:xfrm>
            <a:off x="7969250" y="95250"/>
            <a:ext cx="852488" cy="89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668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67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668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670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663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67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7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37" grpId="0" animBg="1"/>
      <p:bldP spid="106683" grpId="0" animBg="1"/>
      <p:bldP spid="106683" grpId="1" animBg="1"/>
      <p:bldP spid="106704" grpId="0" animBg="1"/>
      <p:bldP spid="106704" grpId="1" animBg="1"/>
      <p:bldP spid="106705" grpId="0" animBg="1"/>
      <p:bldP spid="1067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noChangeArrowheads="1"/>
          </p:cNvSpPr>
          <p:nvPr>
            <p:ph type="title" idx="4294967295"/>
          </p:nvPr>
        </p:nvSpPr>
        <p:spPr>
          <a:xfrm>
            <a:off x="990600" y="-50800"/>
            <a:ext cx="6896100" cy="1143000"/>
          </a:xfrm>
        </p:spPr>
        <p:txBody>
          <a:bodyPr anchorCtr="0"/>
          <a:lstStyle/>
          <a:p>
            <a:pPr eaLnBrk="1" hangingPunct="1">
              <a:defRPr/>
            </a:pPr>
            <a:r>
              <a:rPr lang="en-US" dirty="0" err="1" smtClean="0"/>
              <a:t>NanoElectroMechanical</a:t>
            </a:r>
            <a:r>
              <a:rPr lang="en-US" dirty="0" smtClean="0"/>
              <a:t> Switches (NEMS)</a:t>
            </a:r>
          </a:p>
        </p:txBody>
      </p:sp>
      <p:grpSp>
        <p:nvGrpSpPr>
          <p:cNvPr id="3076" name="Group 157"/>
          <p:cNvGrpSpPr>
            <a:grpSpLocks/>
          </p:cNvGrpSpPr>
          <p:nvPr/>
        </p:nvGrpSpPr>
        <p:grpSpPr bwMode="auto">
          <a:xfrm>
            <a:off x="3076575" y="1065213"/>
            <a:ext cx="1836738" cy="1152525"/>
            <a:chOff x="972" y="618"/>
            <a:chExt cx="1237" cy="775"/>
          </a:xfrm>
        </p:grpSpPr>
        <p:pic>
          <p:nvPicPr>
            <p:cNvPr id="3170" name="Picture 95" descr="king"/>
            <p:cNvPicPr>
              <a:picLocks noChangeAspect="1" noChangeArrowheads="1"/>
            </p:cNvPicPr>
            <p:nvPr/>
          </p:nvPicPr>
          <p:blipFill>
            <a:blip r:embed="rId4"/>
            <a:srcRect/>
            <a:stretch>
              <a:fillRect/>
            </a:stretch>
          </p:blipFill>
          <p:spPr bwMode="auto">
            <a:xfrm>
              <a:off x="972" y="618"/>
              <a:ext cx="1237" cy="635"/>
            </a:xfrm>
            <a:prstGeom prst="rect">
              <a:avLst/>
            </a:prstGeom>
            <a:noFill/>
            <a:ln w="9525">
              <a:noFill/>
              <a:miter lim="800000"/>
              <a:headEnd/>
              <a:tailEnd/>
            </a:ln>
          </p:spPr>
        </p:pic>
        <p:sp>
          <p:nvSpPr>
            <p:cNvPr id="3171" name="Text Box 155"/>
            <p:cNvSpPr txBox="1">
              <a:spLocks noChangeArrowheads="1"/>
            </p:cNvSpPr>
            <p:nvPr/>
          </p:nvSpPr>
          <p:spPr bwMode="auto">
            <a:xfrm>
              <a:off x="1248" y="1228"/>
              <a:ext cx="633" cy="165"/>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Berkeley</a:t>
              </a:r>
            </a:p>
          </p:txBody>
        </p:sp>
      </p:grpSp>
      <p:grpSp>
        <p:nvGrpSpPr>
          <p:cNvPr id="3077" name="Group 159"/>
          <p:cNvGrpSpPr>
            <a:grpSpLocks/>
          </p:cNvGrpSpPr>
          <p:nvPr/>
        </p:nvGrpSpPr>
        <p:grpSpPr bwMode="auto">
          <a:xfrm>
            <a:off x="2109788" y="6086475"/>
            <a:ext cx="2076450" cy="792163"/>
            <a:chOff x="1503" y="3780"/>
            <a:chExt cx="1308" cy="499"/>
          </a:xfrm>
        </p:grpSpPr>
        <p:pic>
          <p:nvPicPr>
            <p:cNvPr id="3168" name="Picture 94"/>
            <p:cNvPicPr>
              <a:picLocks noChangeAspect="1" noChangeArrowheads="1"/>
            </p:cNvPicPr>
            <p:nvPr/>
          </p:nvPicPr>
          <p:blipFill>
            <a:blip r:embed="rId5"/>
            <a:srcRect/>
            <a:stretch>
              <a:fillRect/>
            </a:stretch>
          </p:blipFill>
          <p:spPr bwMode="auto">
            <a:xfrm>
              <a:off x="1503" y="3780"/>
              <a:ext cx="1308" cy="396"/>
            </a:xfrm>
            <a:prstGeom prst="rect">
              <a:avLst/>
            </a:prstGeom>
            <a:noFill/>
            <a:ln w="9525">
              <a:noFill/>
              <a:miter lim="800000"/>
              <a:headEnd/>
              <a:tailEnd/>
            </a:ln>
          </p:spPr>
        </p:pic>
        <p:sp>
          <p:nvSpPr>
            <p:cNvPr id="542876" name="Text Box 156"/>
            <p:cNvSpPr txBox="1">
              <a:spLocks noChangeArrowheads="1"/>
            </p:cNvSpPr>
            <p:nvPr/>
          </p:nvSpPr>
          <p:spPr bwMode="auto">
            <a:xfrm>
              <a:off x="1868" y="4125"/>
              <a:ext cx="633" cy="154"/>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0000"/>
                  </a:solidFill>
                  <a:effectLst>
                    <a:outerShdw blurRad="38100" dist="38100" dir="2700000" algn="tl">
                      <a:srgbClr val="FFFFFF"/>
                    </a:outerShdw>
                  </a:effectLst>
                </a:rPr>
                <a:t>Argonne</a:t>
              </a:r>
            </a:p>
          </p:txBody>
        </p:sp>
      </p:grpSp>
      <p:grpSp>
        <p:nvGrpSpPr>
          <p:cNvPr id="3078" name="Group 169"/>
          <p:cNvGrpSpPr>
            <a:grpSpLocks noChangeAspect="1"/>
          </p:cNvGrpSpPr>
          <p:nvPr/>
        </p:nvGrpSpPr>
        <p:grpSpPr bwMode="auto">
          <a:xfrm>
            <a:off x="285750" y="2638425"/>
            <a:ext cx="1746250" cy="1441450"/>
            <a:chOff x="227" y="2625"/>
            <a:chExt cx="985" cy="813"/>
          </a:xfrm>
        </p:grpSpPr>
        <p:pic>
          <p:nvPicPr>
            <p:cNvPr id="3166" name="Picture 98" descr="Device Design_Wafer 5230_A06_v3"/>
            <p:cNvPicPr>
              <a:picLocks noChangeAspect="1" noChangeArrowheads="1"/>
            </p:cNvPicPr>
            <p:nvPr/>
          </p:nvPicPr>
          <p:blipFill>
            <a:blip r:embed="rId6"/>
            <a:srcRect/>
            <a:stretch>
              <a:fillRect/>
            </a:stretch>
          </p:blipFill>
          <p:spPr bwMode="auto">
            <a:xfrm>
              <a:off x="227" y="2625"/>
              <a:ext cx="985" cy="697"/>
            </a:xfrm>
            <a:prstGeom prst="rect">
              <a:avLst/>
            </a:prstGeom>
            <a:noFill/>
            <a:ln w="9525">
              <a:noFill/>
              <a:miter lim="800000"/>
              <a:headEnd/>
              <a:tailEnd/>
            </a:ln>
          </p:spPr>
        </p:pic>
        <p:sp>
          <p:nvSpPr>
            <p:cNvPr id="3167" name="Text Box 158"/>
            <p:cNvSpPr txBox="1">
              <a:spLocks noChangeAspect="1" noChangeArrowheads="1"/>
            </p:cNvSpPr>
            <p:nvPr/>
          </p:nvSpPr>
          <p:spPr bwMode="auto">
            <a:xfrm>
              <a:off x="412" y="3300"/>
              <a:ext cx="633" cy="138"/>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ARL</a:t>
              </a:r>
            </a:p>
          </p:txBody>
        </p:sp>
      </p:grpSp>
      <p:grpSp>
        <p:nvGrpSpPr>
          <p:cNvPr id="3079" name="Group 162"/>
          <p:cNvGrpSpPr>
            <a:grpSpLocks noChangeAspect="1"/>
          </p:cNvGrpSpPr>
          <p:nvPr/>
        </p:nvGrpSpPr>
        <p:grpSpPr bwMode="auto">
          <a:xfrm>
            <a:off x="1358900" y="1019175"/>
            <a:ext cx="1503363" cy="1252538"/>
            <a:chOff x="172" y="3476"/>
            <a:chExt cx="966" cy="805"/>
          </a:xfrm>
        </p:grpSpPr>
        <p:pic>
          <p:nvPicPr>
            <p:cNvPr id="3164" name="Picture 113" descr="mem-base-2_layer"/>
            <p:cNvPicPr>
              <a:picLocks noChangeAspect="1" noChangeArrowheads="1"/>
            </p:cNvPicPr>
            <p:nvPr/>
          </p:nvPicPr>
          <p:blipFill>
            <a:blip r:embed="rId7"/>
            <a:srcRect/>
            <a:stretch>
              <a:fillRect/>
            </a:stretch>
          </p:blipFill>
          <p:spPr bwMode="auto">
            <a:xfrm>
              <a:off x="172" y="3476"/>
              <a:ext cx="966" cy="681"/>
            </a:xfrm>
            <a:prstGeom prst="rect">
              <a:avLst/>
            </a:prstGeom>
            <a:noFill/>
            <a:ln w="9525">
              <a:noFill/>
              <a:miter lim="800000"/>
              <a:headEnd/>
              <a:tailEnd/>
            </a:ln>
          </p:spPr>
        </p:pic>
        <p:sp>
          <p:nvSpPr>
            <p:cNvPr id="3165" name="Text Box 160"/>
            <p:cNvSpPr txBox="1">
              <a:spLocks noChangeAspect="1" noChangeArrowheads="1"/>
            </p:cNvSpPr>
            <p:nvPr/>
          </p:nvSpPr>
          <p:spPr bwMode="auto">
            <a:xfrm>
              <a:off x="392" y="4124"/>
              <a:ext cx="633" cy="157"/>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Block MEMS</a:t>
              </a:r>
            </a:p>
          </p:txBody>
        </p:sp>
      </p:grpSp>
      <p:grpSp>
        <p:nvGrpSpPr>
          <p:cNvPr id="3080" name="Group 166"/>
          <p:cNvGrpSpPr>
            <a:grpSpLocks/>
          </p:cNvGrpSpPr>
          <p:nvPr/>
        </p:nvGrpSpPr>
        <p:grpSpPr bwMode="auto">
          <a:xfrm>
            <a:off x="7421563" y="1920875"/>
            <a:ext cx="1320800" cy="1203325"/>
            <a:chOff x="4682" y="3574"/>
            <a:chExt cx="832" cy="758"/>
          </a:xfrm>
        </p:grpSpPr>
        <p:pic>
          <p:nvPicPr>
            <p:cNvPr id="3162" name="Picture 61" descr="V4UMB"/>
            <p:cNvPicPr>
              <a:picLocks noChangeAspect="1" noChangeArrowheads="1"/>
            </p:cNvPicPr>
            <p:nvPr/>
          </p:nvPicPr>
          <p:blipFill>
            <a:blip r:embed="rId8">
              <a:lum contrast="30000"/>
            </a:blip>
            <a:srcRect l="7408" t="9886" r="11111" b="15222"/>
            <a:stretch>
              <a:fillRect/>
            </a:stretch>
          </p:blipFill>
          <p:spPr bwMode="auto">
            <a:xfrm>
              <a:off x="4682" y="3574"/>
              <a:ext cx="832" cy="632"/>
            </a:xfrm>
            <a:prstGeom prst="rect">
              <a:avLst/>
            </a:prstGeom>
            <a:noFill/>
            <a:ln w="9525">
              <a:noFill/>
              <a:miter lim="800000"/>
              <a:headEnd/>
              <a:tailEnd/>
            </a:ln>
          </p:spPr>
        </p:pic>
        <p:sp>
          <p:nvSpPr>
            <p:cNvPr id="3163" name="Text Box 163"/>
            <p:cNvSpPr txBox="1">
              <a:spLocks noChangeArrowheads="1"/>
            </p:cNvSpPr>
            <p:nvPr/>
          </p:nvSpPr>
          <p:spPr bwMode="auto">
            <a:xfrm>
              <a:off x="4820" y="4178"/>
              <a:ext cx="633" cy="15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CalTech</a:t>
              </a:r>
            </a:p>
          </p:txBody>
        </p:sp>
      </p:grpSp>
      <p:grpSp>
        <p:nvGrpSpPr>
          <p:cNvPr id="3081" name="Group 167"/>
          <p:cNvGrpSpPr>
            <a:grpSpLocks/>
          </p:cNvGrpSpPr>
          <p:nvPr/>
        </p:nvGrpSpPr>
        <p:grpSpPr bwMode="auto">
          <a:xfrm>
            <a:off x="19050" y="1004888"/>
            <a:ext cx="1300163" cy="1685925"/>
            <a:chOff x="93" y="627"/>
            <a:chExt cx="819" cy="1062"/>
          </a:xfrm>
        </p:grpSpPr>
        <p:pic>
          <p:nvPicPr>
            <p:cNvPr id="3160" name="Picture 6" descr="i-beam_001.jpg"/>
            <p:cNvPicPr>
              <a:picLocks noChangeAspect="1"/>
            </p:cNvPicPr>
            <p:nvPr/>
          </p:nvPicPr>
          <p:blipFill>
            <a:blip r:embed="rId9"/>
            <a:srcRect l="20705" r="23006" b="11453"/>
            <a:stretch>
              <a:fillRect/>
            </a:stretch>
          </p:blipFill>
          <p:spPr bwMode="auto">
            <a:xfrm>
              <a:off x="192" y="627"/>
              <a:ext cx="640" cy="927"/>
            </a:xfrm>
            <a:prstGeom prst="rect">
              <a:avLst/>
            </a:prstGeom>
            <a:noFill/>
            <a:ln w="9525">
              <a:noFill/>
              <a:miter lim="800000"/>
              <a:headEnd/>
              <a:tailEnd/>
            </a:ln>
          </p:spPr>
        </p:pic>
        <p:sp>
          <p:nvSpPr>
            <p:cNvPr id="3161" name="Text Box 165"/>
            <p:cNvSpPr txBox="1">
              <a:spLocks noChangeArrowheads="1"/>
            </p:cNvSpPr>
            <p:nvPr/>
          </p:nvSpPr>
          <p:spPr bwMode="auto">
            <a:xfrm>
              <a:off x="93" y="1535"/>
              <a:ext cx="819" cy="15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Case Western</a:t>
              </a:r>
            </a:p>
          </p:txBody>
        </p:sp>
      </p:grpSp>
      <p:grpSp>
        <p:nvGrpSpPr>
          <p:cNvPr id="3082" name="Group 170"/>
          <p:cNvGrpSpPr>
            <a:grpSpLocks/>
          </p:cNvGrpSpPr>
          <p:nvPr/>
        </p:nvGrpSpPr>
        <p:grpSpPr bwMode="auto">
          <a:xfrm>
            <a:off x="7202488" y="3152775"/>
            <a:ext cx="1697037" cy="1327150"/>
            <a:chOff x="4501" y="2040"/>
            <a:chExt cx="1069" cy="836"/>
          </a:xfrm>
        </p:grpSpPr>
        <p:grpSp>
          <p:nvGrpSpPr>
            <p:cNvPr id="3151" name="Group 115"/>
            <p:cNvGrpSpPr>
              <a:grpSpLocks/>
            </p:cNvGrpSpPr>
            <p:nvPr/>
          </p:nvGrpSpPr>
          <p:grpSpPr bwMode="auto">
            <a:xfrm>
              <a:off x="4501" y="2040"/>
              <a:ext cx="1069" cy="720"/>
              <a:chOff x="4501" y="1495"/>
              <a:chExt cx="1069" cy="720"/>
            </a:xfrm>
          </p:grpSpPr>
          <p:pic>
            <p:nvPicPr>
              <p:cNvPr id="3153" name="Picture 100" descr="W_switch_O2_10min_beam4_3_i"/>
              <p:cNvPicPr>
                <a:picLocks noChangeAspect="1" noChangeArrowheads="1"/>
              </p:cNvPicPr>
              <p:nvPr/>
            </p:nvPicPr>
            <p:blipFill>
              <a:blip r:embed="rId10"/>
              <a:srcRect/>
              <a:stretch>
                <a:fillRect/>
              </a:stretch>
            </p:blipFill>
            <p:spPr bwMode="auto">
              <a:xfrm>
                <a:off x="4564" y="1495"/>
                <a:ext cx="1006" cy="712"/>
              </a:xfrm>
              <a:prstGeom prst="rect">
                <a:avLst/>
              </a:prstGeom>
              <a:noFill/>
              <a:ln w="9525">
                <a:noFill/>
                <a:miter lim="800000"/>
                <a:headEnd/>
                <a:tailEnd/>
              </a:ln>
            </p:spPr>
          </p:pic>
          <p:sp>
            <p:nvSpPr>
              <p:cNvPr id="3154" name="Line 101"/>
              <p:cNvSpPr>
                <a:spLocks noChangeAspect="1" noChangeShapeType="1"/>
              </p:cNvSpPr>
              <p:nvPr/>
            </p:nvSpPr>
            <p:spPr bwMode="auto">
              <a:xfrm flipH="1">
                <a:off x="4761" y="1595"/>
                <a:ext cx="214" cy="132"/>
              </a:xfrm>
              <a:prstGeom prst="line">
                <a:avLst/>
              </a:prstGeom>
              <a:noFill/>
              <a:ln w="9525">
                <a:noFill/>
                <a:round/>
                <a:headEnd/>
                <a:tailEnd type="triangle" w="med" len="med"/>
              </a:ln>
            </p:spPr>
            <p:txBody>
              <a:bodyPr/>
              <a:lstStyle/>
              <a:p>
                <a:endParaRPr lang="en-US"/>
              </a:p>
            </p:txBody>
          </p:sp>
          <p:sp>
            <p:nvSpPr>
              <p:cNvPr id="3155" name="Text Box 102"/>
              <p:cNvSpPr txBox="1">
                <a:spLocks noChangeAspect="1" noChangeArrowheads="1"/>
              </p:cNvSpPr>
              <p:nvPr/>
            </p:nvSpPr>
            <p:spPr bwMode="auto">
              <a:xfrm>
                <a:off x="4768" y="1527"/>
                <a:ext cx="457" cy="212"/>
              </a:xfrm>
              <a:prstGeom prst="rect">
                <a:avLst/>
              </a:prstGeom>
              <a:noFill/>
              <a:ln w="9525">
                <a:noFill/>
                <a:miter lim="800000"/>
                <a:headEnd/>
                <a:tailEnd/>
              </a:ln>
            </p:spPr>
            <p:txBody>
              <a:bodyPr>
                <a:spAutoFit/>
              </a:bodyPr>
              <a:lstStyle/>
              <a:p>
                <a:pPr algn="ctr">
                  <a:spcBef>
                    <a:spcPct val="50000"/>
                  </a:spcBef>
                </a:pPr>
                <a:r>
                  <a:rPr lang="en-US" sz="800" b="1">
                    <a:solidFill>
                      <a:srgbClr val="000000"/>
                    </a:solidFill>
                  </a:rPr>
                  <a:t>Signal electrode</a:t>
                </a:r>
              </a:p>
            </p:txBody>
          </p:sp>
          <p:sp>
            <p:nvSpPr>
              <p:cNvPr id="3156" name="Line 103"/>
              <p:cNvSpPr>
                <a:spLocks noChangeAspect="1" noChangeShapeType="1"/>
              </p:cNvSpPr>
              <p:nvPr/>
            </p:nvSpPr>
            <p:spPr bwMode="auto">
              <a:xfrm flipV="1">
                <a:off x="5085" y="2021"/>
                <a:ext cx="63" cy="120"/>
              </a:xfrm>
              <a:prstGeom prst="line">
                <a:avLst/>
              </a:prstGeom>
              <a:noFill/>
              <a:ln w="9525">
                <a:noFill/>
                <a:round/>
                <a:headEnd/>
                <a:tailEnd type="triangle" w="med" len="med"/>
              </a:ln>
            </p:spPr>
            <p:txBody>
              <a:bodyPr/>
              <a:lstStyle/>
              <a:p>
                <a:endParaRPr lang="en-US"/>
              </a:p>
            </p:txBody>
          </p:sp>
          <p:sp>
            <p:nvSpPr>
              <p:cNvPr id="3157" name="Text Box 104"/>
              <p:cNvSpPr txBox="1">
                <a:spLocks noChangeAspect="1" noChangeArrowheads="1"/>
              </p:cNvSpPr>
              <p:nvPr/>
            </p:nvSpPr>
            <p:spPr bwMode="auto">
              <a:xfrm>
                <a:off x="4501" y="2003"/>
                <a:ext cx="692" cy="212"/>
              </a:xfrm>
              <a:prstGeom prst="rect">
                <a:avLst/>
              </a:prstGeom>
              <a:noFill/>
              <a:ln w="9525">
                <a:noFill/>
                <a:miter lim="800000"/>
                <a:headEnd/>
                <a:tailEnd/>
              </a:ln>
            </p:spPr>
            <p:txBody>
              <a:bodyPr>
                <a:spAutoFit/>
              </a:bodyPr>
              <a:lstStyle/>
              <a:p>
                <a:pPr algn="ctr">
                  <a:spcBef>
                    <a:spcPct val="50000"/>
                  </a:spcBef>
                </a:pPr>
                <a:r>
                  <a:rPr lang="en-US" sz="800" b="1">
                    <a:solidFill>
                      <a:srgbClr val="000000"/>
                    </a:solidFill>
                  </a:rPr>
                  <a:t>Actuation electrode</a:t>
                </a:r>
              </a:p>
            </p:txBody>
          </p:sp>
          <p:sp>
            <p:nvSpPr>
              <p:cNvPr id="3158" name="Text Box 105"/>
              <p:cNvSpPr txBox="1">
                <a:spLocks noChangeAspect="1" noChangeArrowheads="1"/>
              </p:cNvSpPr>
              <p:nvPr/>
            </p:nvSpPr>
            <p:spPr bwMode="auto">
              <a:xfrm>
                <a:off x="5163" y="1670"/>
                <a:ext cx="318" cy="212"/>
              </a:xfrm>
              <a:prstGeom prst="rect">
                <a:avLst/>
              </a:prstGeom>
              <a:noFill/>
              <a:ln w="9525">
                <a:noFill/>
                <a:miter lim="800000"/>
                <a:headEnd/>
                <a:tailEnd/>
              </a:ln>
            </p:spPr>
            <p:txBody>
              <a:bodyPr>
                <a:spAutoFit/>
              </a:bodyPr>
              <a:lstStyle/>
              <a:p>
                <a:pPr algn="ctr">
                  <a:spcBef>
                    <a:spcPct val="50000"/>
                  </a:spcBef>
                </a:pPr>
                <a:r>
                  <a:rPr lang="en-US" sz="800" b="1">
                    <a:solidFill>
                      <a:srgbClr val="000000"/>
                    </a:solidFill>
                  </a:rPr>
                  <a:t>W bridge</a:t>
                </a:r>
              </a:p>
            </p:txBody>
          </p:sp>
          <p:sp>
            <p:nvSpPr>
              <p:cNvPr id="3159" name="Line 106"/>
              <p:cNvSpPr>
                <a:spLocks noChangeAspect="1" noChangeShapeType="1"/>
              </p:cNvSpPr>
              <p:nvPr/>
            </p:nvSpPr>
            <p:spPr bwMode="auto">
              <a:xfrm flipH="1">
                <a:off x="5106" y="1732"/>
                <a:ext cx="218" cy="120"/>
              </a:xfrm>
              <a:prstGeom prst="line">
                <a:avLst/>
              </a:prstGeom>
              <a:noFill/>
              <a:ln w="9525">
                <a:noFill/>
                <a:round/>
                <a:headEnd/>
                <a:tailEnd type="triangle" w="med" len="med"/>
              </a:ln>
            </p:spPr>
            <p:txBody>
              <a:bodyPr/>
              <a:lstStyle/>
              <a:p>
                <a:endParaRPr lang="en-US"/>
              </a:p>
            </p:txBody>
          </p:sp>
        </p:grpSp>
        <p:sp>
          <p:nvSpPr>
            <p:cNvPr id="3152" name="Text Box 168"/>
            <p:cNvSpPr txBox="1">
              <a:spLocks noChangeArrowheads="1"/>
            </p:cNvSpPr>
            <p:nvPr/>
          </p:nvSpPr>
          <p:spPr bwMode="auto">
            <a:xfrm>
              <a:off x="4757" y="2722"/>
              <a:ext cx="633" cy="15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Colorado</a:t>
              </a:r>
            </a:p>
          </p:txBody>
        </p:sp>
      </p:grpSp>
      <p:grpSp>
        <p:nvGrpSpPr>
          <p:cNvPr id="3083" name="Group 172"/>
          <p:cNvGrpSpPr>
            <a:grpSpLocks/>
          </p:cNvGrpSpPr>
          <p:nvPr/>
        </p:nvGrpSpPr>
        <p:grpSpPr bwMode="auto">
          <a:xfrm>
            <a:off x="7016750" y="1046163"/>
            <a:ext cx="1865313" cy="836612"/>
            <a:chOff x="3164" y="3793"/>
            <a:chExt cx="1175" cy="527"/>
          </a:xfrm>
        </p:grpSpPr>
        <p:pic>
          <p:nvPicPr>
            <p:cNvPr id="3149" name="Picture 107"/>
            <p:cNvPicPr>
              <a:picLocks noChangeAspect="1" noChangeArrowheads="1"/>
            </p:cNvPicPr>
            <p:nvPr/>
          </p:nvPicPr>
          <p:blipFill>
            <a:blip r:embed="rId11"/>
            <a:srcRect r="32851" b="18915"/>
            <a:stretch>
              <a:fillRect/>
            </a:stretch>
          </p:blipFill>
          <p:spPr bwMode="auto">
            <a:xfrm>
              <a:off x="3164" y="3793"/>
              <a:ext cx="1175" cy="410"/>
            </a:xfrm>
            <a:prstGeom prst="rect">
              <a:avLst/>
            </a:prstGeom>
            <a:noFill/>
            <a:ln w="9525">
              <a:noFill/>
              <a:miter lim="800000"/>
              <a:headEnd/>
              <a:tailEnd/>
            </a:ln>
          </p:spPr>
        </p:pic>
        <p:sp>
          <p:nvSpPr>
            <p:cNvPr id="3150" name="Text Box 171"/>
            <p:cNvSpPr txBox="1">
              <a:spLocks noChangeArrowheads="1"/>
            </p:cNvSpPr>
            <p:nvPr/>
          </p:nvSpPr>
          <p:spPr bwMode="auto">
            <a:xfrm>
              <a:off x="3418" y="4166"/>
              <a:ext cx="633" cy="15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GE</a:t>
              </a:r>
            </a:p>
          </p:txBody>
        </p:sp>
      </p:grpSp>
      <p:grpSp>
        <p:nvGrpSpPr>
          <p:cNvPr id="3084" name="Group 174"/>
          <p:cNvGrpSpPr>
            <a:grpSpLocks/>
          </p:cNvGrpSpPr>
          <p:nvPr/>
        </p:nvGrpSpPr>
        <p:grpSpPr bwMode="auto">
          <a:xfrm>
            <a:off x="4376738" y="6116638"/>
            <a:ext cx="2532062" cy="766762"/>
            <a:chOff x="3885" y="678"/>
            <a:chExt cx="1875" cy="636"/>
          </a:xfrm>
        </p:grpSpPr>
        <p:pic>
          <p:nvPicPr>
            <p:cNvPr id="3147" name="Picture 150"/>
            <p:cNvPicPr>
              <a:picLocks noChangeAspect="1" noChangeArrowheads="1"/>
            </p:cNvPicPr>
            <p:nvPr/>
          </p:nvPicPr>
          <p:blipFill>
            <a:blip r:embed="rId12"/>
            <a:srcRect/>
            <a:stretch>
              <a:fillRect/>
            </a:stretch>
          </p:blipFill>
          <p:spPr bwMode="auto">
            <a:xfrm>
              <a:off x="3885" y="678"/>
              <a:ext cx="1875" cy="462"/>
            </a:xfrm>
            <a:prstGeom prst="rect">
              <a:avLst/>
            </a:prstGeom>
            <a:noFill/>
            <a:ln w="9525">
              <a:noFill/>
              <a:miter lim="800000"/>
              <a:headEnd/>
              <a:tailEnd/>
            </a:ln>
          </p:spPr>
        </p:pic>
        <p:sp>
          <p:nvSpPr>
            <p:cNvPr id="3148" name="Text Box 173"/>
            <p:cNvSpPr txBox="1">
              <a:spLocks noChangeArrowheads="1"/>
            </p:cNvSpPr>
            <p:nvPr/>
          </p:nvSpPr>
          <p:spPr bwMode="auto">
            <a:xfrm>
              <a:off x="4497" y="1112"/>
              <a:ext cx="633" cy="202"/>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Minnesota</a:t>
              </a:r>
            </a:p>
          </p:txBody>
        </p:sp>
      </p:grpSp>
      <p:grpSp>
        <p:nvGrpSpPr>
          <p:cNvPr id="3085" name="Group 176"/>
          <p:cNvGrpSpPr>
            <a:grpSpLocks noChangeAspect="1"/>
          </p:cNvGrpSpPr>
          <p:nvPr/>
        </p:nvGrpSpPr>
        <p:grpSpPr bwMode="auto">
          <a:xfrm>
            <a:off x="7313613" y="5792788"/>
            <a:ext cx="1555750" cy="1093787"/>
            <a:chOff x="4632" y="1331"/>
            <a:chExt cx="790" cy="555"/>
          </a:xfrm>
        </p:grpSpPr>
        <p:pic>
          <p:nvPicPr>
            <p:cNvPr id="3145" name="Picture 111"/>
            <p:cNvPicPr>
              <a:picLocks noChangeAspect="1" noChangeArrowheads="1"/>
            </p:cNvPicPr>
            <p:nvPr/>
          </p:nvPicPr>
          <p:blipFill>
            <a:blip r:embed="rId13"/>
            <a:srcRect/>
            <a:stretch>
              <a:fillRect/>
            </a:stretch>
          </p:blipFill>
          <p:spPr bwMode="auto">
            <a:xfrm>
              <a:off x="4632" y="1331"/>
              <a:ext cx="790" cy="453"/>
            </a:xfrm>
            <a:prstGeom prst="rect">
              <a:avLst/>
            </a:prstGeom>
            <a:noFill/>
            <a:ln w="9525">
              <a:noFill/>
              <a:miter lim="800000"/>
              <a:headEnd/>
              <a:tailEnd/>
            </a:ln>
          </p:spPr>
        </p:pic>
        <p:sp>
          <p:nvSpPr>
            <p:cNvPr id="3146" name="Text Box 175"/>
            <p:cNvSpPr txBox="1">
              <a:spLocks noChangeAspect="1" noChangeArrowheads="1"/>
            </p:cNvSpPr>
            <p:nvPr/>
          </p:nvSpPr>
          <p:spPr bwMode="auto">
            <a:xfrm>
              <a:off x="4708" y="1762"/>
              <a:ext cx="633" cy="12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MIT</a:t>
              </a:r>
            </a:p>
          </p:txBody>
        </p:sp>
      </p:grpSp>
      <p:grpSp>
        <p:nvGrpSpPr>
          <p:cNvPr id="3086" name="Group 182"/>
          <p:cNvGrpSpPr>
            <a:grpSpLocks/>
          </p:cNvGrpSpPr>
          <p:nvPr/>
        </p:nvGrpSpPr>
        <p:grpSpPr bwMode="auto">
          <a:xfrm>
            <a:off x="5060950" y="1025525"/>
            <a:ext cx="1828800" cy="1257300"/>
            <a:chOff x="2563" y="596"/>
            <a:chExt cx="1152" cy="792"/>
          </a:xfrm>
        </p:grpSpPr>
        <p:pic>
          <p:nvPicPr>
            <p:cNvPr id="3143" name="Picture 109" descr="nmc_fig_1"/>
            <p:cNvPicPr>
              <a:picLocks noChangeAspect="1" noChangeArrowheads="1"/>
            </p:cNvPicPr>
            <p:nvPr/>
          </p:nvPicPr>
          <p:blipFill>
            <a:blip r:embed="rId14"/>
            <a:srcRect l="22400" t="20134" r="17599" b="33467"/>
            <a:stretch>
              <a:fillRect/>
            </a:stretch>
          </p:blipFill>
          <p:spPr bwMode="auto">
            <a:xfrm>
              <a:off x="2563" y="596"/>
              <a:ext cx="1152" cy="669"/>
            </a:xfrm>
            <a:prstGeom prst="rect">
              <a:avLst/>
            </a:prstGeom>
            <a:noFill/>
            <a:ln w="9525">
              <a:noFill/>
              <a:miter lim="800000"/>
              <a:headEnd/>
              <a:tailEnd/>
            </a:ln>
          </p:spPr>
        </p:pic>
        <p:sp>
          <p:nvSpPr>
            <p:cNvPr id="3144" name="Text Box 181"/>
            <p:cNvSpPr txBox="1">
              <a:spLocks noChangeArrowheads="1"/>
            </p:cNvSpPr>
            <p:nvPr/>
          </p:nvSpPr>
          <p:spPr bwMode="auto">
            <a:xfrm>
              <a:off x="2837" y="1234"/>
              <a:ext cx="633" cy="15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Wisconsin</a:t>
              </a:r>
            </a:p>
          </p:txBody>
        </p:sp>
      </p:grpSp>
      <p:grpSp>
        <p:nvGrpSpPr>
          <p:cNvPr id="3087" name="Group 91"/>
          <p:cNvGrpSpPr>
            <a:grpSpLocks/>
          </p:cNvGrpSpPr>
          <p:nvPr/>
        </p:nvGrpSpPr>
        <p:grpSpPr bwMode="auto">
          <a:xfrm>
            <a:off x="333375" y="5700713"/>
            <a:ext cx="1562100" cy="1157287"/>
            <a:chOff x="3442" y="669"/>
            <a:chExt cx="984" cy="729"/>
          </a:xfrm>
        </p:grpSpPr>
        <p:pic>
          <p:nvPicPr>
            <p:cNvPr id="3141" name="Picture 92"/>
            <p:cNvPicPr>
              <a:picLocks noChangeAspect="1" noChangeArrowheads="1"/>
            </p:cNvPicPr>
            <p:nvPr/>
          </p:nvPicPr>
          <p:blipFill>
            <a:blip r:embed="rId15"/>
            <a:srcRect/>
            <a:stretch>
              <a:fillRect/>
            </a:stretch>
          </p:blipFill>
          <p:spPr bwMode="auto">
            <a:xfrm>
              <a:off x="3442" y="669"/>
              <a:ext cx="984" cy="597"/>
            </a:xfrm>
            <a:prstGeom prst="rect">
              <a:avLst/>
            </a:prstGeom>
            <a:noFill/>
            <a:ln w="9525">
              <a:noFill/>
              <a:miter lim="800000"/>
              <a:headEnd/>
              <a:tailEnd/>
            </a:ln>
          </p:spPr>
        </p:pic>
        <p:sp>
          <p:nvSpPr>
            <p:cNvPr id="3142" name="Rectangle 93"/>
            <p:cNvSpPr>
              <a:spLocks noChangeArrowheads="1"/>
            </p:cNvSpPr>
            <p:nvPr/>
          </p:nvSpPr>
          <p:spPr bwMode="auto">
            <a:xfrm>
              <a:off x="3719" y="1244"/>
              <a:ext cx="447" cy="154"/>
            </a:xfrm>
            <a:prstGeom prst="rect">
              <a:avLst/>
            </a:prstGeom>
            <a:noFill/>
            <a:ln w="9525">
              <a:noFill/>
              <a:miter lim="800000"/>
              <a:headEnd/>
              <a:tailEnd/>
            </a:ln>
          </p:spPr>
          <p:txBody>
            <a:bodyPr wrap="none">
              <a:spAutoFit/>
            </a:bodyPr>
            <a:lstStyle/>
            <a:p>
              <a:r>
                <a:rPr lang="en-US" sz="1000" b="1">
                  <a:solidFill>
                    <a:srgbClr val="000000"/>
                  </a:solidFill>
                </a:rPr>
                <a:t>Berkeley</a:t>
              </a:r>
            </a:p>
          </p:txBody>
        </p:sp>
      </p:grpSp>
      <p:grpSp>
        <p:nvGrpSpPr>
          <p:cNvPr id="3088" name="Group 94"/>
          <p:cNvGrpSpPr>
            <a:grpSpLocks/>
          </p:cNvGrpSpPr>
          <p:nvPr/>
        </p:nvGrpSpPr>
        <p:grpSpPr bwMode="auto">
          <a:xfrm>
            <a:off x="338138" y="4113213"/>
            <a:ext cx="1592262" cy="1538287"/>
            <a:chOff x="213" y="2503"/>
            <a:chExt cx="1003" cy="969"/>
          </a:xfrm>
        </p:grpSpPr>
        <p:sp>
          <p:nvSpPr>
            <p:cNvPr id="3139" name="Text Box 177"/>
            <p:cNvSpPr txBox="1">
              <a:spLocks noChangeArrowheads="1"/>
            </p:cNvSpPr>
            <p:nvPr/>
          </p:nvSpPr>
          <p:spPr bwMode="auto">
            <a:xfrm>
              <a:off x="390" y="3318"/>
              <a:ext cx="633" cy="15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Sandia</a:t>
              </a:r>
            </a:p>
          </p:txBody>
        </p:sp>
        <p:pic>
          <p:nvPicPr>
            <p:cNvPr id="3140" name="Picture 96" descr="3UMX50NMX50NMCONTDOSE10STB"/>
            <p:cNvPicPr>
              <a:picLocks noChangeAspect="1" noChangeArrowheads="1"/>
            </p:cNvPicPr>
            <p:nvPr/>
          </p:nvPicPr>
          <p:blipFill>
            <a:blip r:embed="rId16"/>
            <a:srcRect l="12500" t="11540" r="12500" b="12657"/>
            <a:stretch>
              <a:fillRect/>
            </a:stretch>
          </p:blipFill>
          <p:spPr bwMode="auto">
            <a:xfrm>
              <a:off x="213" y="2503"/>
              <a:ext cx="1003" cy="810"/>
            </a:xfrm>
            <a:prstGeom prst="rect">
              <a:avLst/>
            </a:prstGeom>
            <a:noFill/>
            <a:ln w="9525">
              <a:noFill/>
              <a:miter lim="800000"/>
              <a:headEnd/>
              <a:tailEnd/>
            </a:ln>
          </p:spPr>
        </p:pic>
      </p:grpSp>
      <p:grpSp>
        <p:nvGrpSpPr>
          <p:cNvPr id="3089" name="Group 97"/>
          <p:cNvGrpSpPr>
            <a:grpSpLocks/>
          </p:cNvGrpSpPr>
          <p:nvPr/>
        </p:nvGrpSpPr>
        <p:grpSpPr bwMode="auto">
          <a:xfrm>
            <a:off x="7404100" y="4546600"/>
            <a:ext cx="1309688" cy="1262063"/>
            <a:chOff x="4696" y="2840"/>
            <a:chExt cx="825" cy="795"/>
          </a:xfrm>
        </p:grpSpPr>
        <p:sp>
          <p:nvSpPr>
            <p:cNvPr id="3138" name="Text Box 179"/>
            <p:cNvSpPr txBox="1">
              <a:spLocks noChangeArrowheads="1"/>
            </p:cNvSpPr>
            <p:nvPr/>
          </p:nvSpPr>
          <p:spPr bwMode="auto">
            <a:xfrm>
              <a:off x="4807" y="3481"/>
              <a:ext cx="633" cy="154"/>
            </a:xfrm>
            <a:prstGeom prst="rect">
              <a:avLst/>
            </a:prstGeom>
            <a:noFill/>
            <a:ln w="9525">
              <a:noFill/>
              <a:miter lim="800000"/>
              <a:headEnd/>
              <a:tailEnd/>
            </a:ln>
          </p:spPr>
          <p:txBody>
            <a:bodyPr>
              <a:spAutoFit/>
            </a:bodyPr>
            <a:lstStyle/>
            <a:p>
              <a:pPr algn="ctr">
                <a:spcBef>
                  <a:spcPct val="50000"/>
                </a:spcBef>
              </a:pPr>
              <a:r>
                <a:rPr lang="en-US" sz="1000" b="1">
                  <a:solidFill>
                    <a:srgbClr val="000000"/>
                  </a:solidFill>
                </a:rPr>
                <a:t>Stanford</a:t>
              </a:r>
            </a:p>
          </p:txBody>
        </p:sp>
        <p:graphicFrame>
          <p:nvGraphicFramePr>
            <p:cNvPr id="3074" name="Object 99"/>
            <p:cNvGraphicFramePr>
              <a:graphicFrameLocks noChangeAspect="1"/>
            </p:cNvGraphicFramePr>
            <p:nvPr/>
          </p:nvGraphicFramePr>
          <p:xfrm>
            <a:off x="4696" y="2840"/>
            <a:ext cx="825" cy="649"/>
          </p:xfrm>
          <a:graphic>
            <a:graphicData uri="http://schemas.openxmlformats.org/presentationml/2006/ole">
              <mc:AlternateContent xmlns:mc="http://schemas.openxmlformats.org/markup-compatibility/2006">
                <mc:Choice xmlns:v="urn:schemas-microsoft-com:vml" Requires="v">
                  <p:oleObj spid="_x0000_s3075" name="Document" r:id="rId18" imgW="2590800" imgH="2417064" progId="Word.Document.8">
                    <p:embed/>
                  </p:oleObj>
                </mc:Choice>
                <mc:Fallback>
                  <p:oleObj name="Document" r:id="rId18" imgW="2590800" imgH="2417064" progId="Word.Document.8">
                    <p:embed/>
                    <p:pic>
                      <p:nvPicPr>
                        <p:cNvPr id="0" name="Object 99"/>
                        <p:cNvPicPr>
                          <a:picLocks noChangeAspect="1" noChangeArrowheads="1"/>
                        </p:cNvPicPr>
                        <p:nvPr/>
                      </p:nvPicPr>
                      <p:blipFill>
                        <a:blip r:embed="rId19">
                          <a:extLst>
                            <a:ext uri="{28A0092B-C50C-407E-A947-70E740481C1C}">
                              <a14:useLocalDpi xmlns:a14="http://schemas.microsoft.com/office/drawing/2010/main" val="0"/>
                            </a:ext>
                          </a:extLst>
                        </a:blip>
                        <a:srcRect t="8455" b="7246"/>
                        <a:stretch>
                          <a:fillRect/>
                        </a:stretch>
                      </p:blipFill>
                      <p:spPr bwMode="auto">
                        <a:xfrm>
                          <a:off x="4696" y="2840"/>
                          <a:ext cx="825" cy="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090" name="Picture 27" descr="Lal2"/>
          <p:cNvPicPr>
            <a:picLocks noChangeAspect="1" noChangeArrowheads="1"/>
          </p:cNvPicPr>
          <p:nvPr/>
        </p:nvPicPr>
        <p:blipFill>
          <a:blip r:embed="rId20"/>
          <a:srcRect r="2736" b="10777"/>
          <a:stretch>
            <a:fillRect/>
          </a:stretch>
        </p:blipFill>
        <p:spPr bwMode="auto">
          <a:xfrm>
            <a:off x="7874000" y="95250"/>
            <a:ext cx="852488" cy="895350"/>
          </a:xfrm>
          <a:prstGeom prst="rect">
            <a:avLst/>
          </a:prstGeom>
          <a:noFill/>
          <a:ln w="9525">
            <a:noFill/>
            <a:miter lim="800000"/>
            <a:headEnd/>
            <a:tailEnd/>
          </a:ln>
        </p:spPr>
      </p:pic>
      <p:sp>
        <p:nvSpPr>
          <p:cNvPr id="3091" name="Rectangle 6"/>
          <p:cNvSpPr>
            <a:spLocks noChangeArrowheads="1"/>
          </p:cNvSpPr>
          <p:nvPr/>
        </p:nvSpPr>
        <p:spPr bwMode="auto">
          <a:xfrm>
            <a:off x="2212975" y="2228850"/>
            <a:ext cx="1670050" cy="273050"/>
          </a:xfrm>
          <a:prstGeom prst="rect">
            <a:avLst/>
          </a:prstGeom>
          <a:noFill/>
          <a:ln w="9525">
            <a:noFill/>
            <a:miter lim="800000"/>
            <a:headEnd/>
            <a:tailEnd/>
          </a:ln>
        </p:spPr>
        <p:txBody>
          <a:bodyPr/>
          <a:lstStyle/>
          <a:p>
            <a:pPr indent="109538" algn="ctr">
              <a:spcBef>
                <a:spcPct val="20000"/>
              </a:spcBef>
              <a:buClr>
                <a:srgbClr val="000000"/>
              </a:buClr>
            </a:pPr>
            <a:r>
              <a:rPr lang="en-US" sz="900">
                <a:solidFill>
                  <a:srgbClr val="000000"/>
                </a:solidFill>
              </a:rPr>
              <a:t>Performers</a:t>
            </a:r>
          </a:p>
        </p:txBody>
      </p:sp>
      <p:sp>
        <p:nvSpPr>
          <p:cNvPr id="3092" name="Rectangle 7"/>
          <p:cNvSpPr>
            <a:spLocks noChangeArrowheads="1"/>
          </p:cNvSpPr>
          <p:nvPr/>
        </p:nvSpPr>
        <p:spPr bwMode="auto">
          <a:xfrm>
            <a:off x="3883025" y="2228850"/>
            <a:ext cx="3114675" cy="273050"/>
          </a:xfrm>
          <a:prstGeom prst="rect">
            <a:avLst/>
          </a:prstGeom>
          <a:noFill/>
          <a:ln w="9525">
            <a:noFill/>
            <a:miter lim="800000"/>
            <a:headEnd/>
            <a:tailEnd/>
          </a:ln>
        </p:spPr>
        <p:txBody>
          <a:bodyPr/>
          <a:lstStyle/>
          <a:p>
            <a:pPr indent="109538" algn="ctr">
              <a:spcBef>
                <a:spcPct val="20000"/>
              </a:spcBef>
              <a:buClr>
                <a:srgbClr val="000000"/>
              </a:buClr>
            </a:pPr>
            <a:r>
              <a:rPr lang="en-US" sz="900">
                <a:solidFill>
                  <a:srgbClr val="000000"/>
                </a:solidFill>
              </a:rPr>
              <a:t>Description</a:t>
            </a:r>
          </a:p>
        </p:txBody>
      </p:sp>
      <p:sp>
        <p:nvSpPr>
          <p:cNvPr id="3093" name="Rectangle 8"/>
          <p:cNvSpPr>
            <a:spLocks noChangeArrowheads="1"/>
          </p:cNvSpPr>
          <p:nvPr/>
        </p:nvSpPr>
        <p:spPr bwMode="auto">
          <a:xfrm>
            <a:off x="2212975" y="2501900"/>
            <a:ext cx="1670050" cy="273050"/>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Argonne</a:t>
            </a:r>
          </a:p>
        </p:txBody>
      </p:sp>
      <p:sp>
        <p:nvSpPr>
          <p:cNvPr id="5" name="Rectangle 9"/>
          <p:cNvSpPr>
            <a:spLocks noChangeArrowheads="1"/>
          </p:cNvSpPr>
          <p:nvPr/>
        </p:nvSpPr>
        <p:spPr bwMode="auto">
          <a:xfrm>
            <a:off x="3883025" y="2501900"/>
            <a:ext cx="3114675" cy="273050"/>
          </a:xfrm>
          <a:prstGeom prst="rect">
            <a:avLst/>
          </a:prstGeom>
          <a:noFill/>
          <a:ln w="9525">
            <a:noFill/>
            <a:miter lim="800000"/>
            <a:headEnd/>
            <a:tailEnd/>
          </a:ln>
        </p:spPr>
        <p:txBody>
          <a:bodyPr/>
          <a:lstStyle/>
          <a:p>
            <a:pPr indent="109538" algn="ctr">
              <a:spcBef>
                <a:spcPct val="50000"/>
              </a:spcBef>
              <a:buClr>
                <a:srgbClr val="000000"/>
              </a:buClr>
              <a:defRPr/>
            </a:pPr>
            <a:r>
              <a:rPr lang="en-US" sz="900" b="1">
                <a:solidFill>
                  <a:srgbClr val="000000"/>
                </a:solidFill>
                <a:effectLst>
                  <a:outerShdw blurRad="38100" dist="38100" dir="2700000" algn="tl">
                    <a:srgbClr val="C0C0C0"/>
                  </a:outerShdw>
                </a:effectLst>
              </a:rPr>
              <a:t>Diamond/PZT</a:t>
            </a:r>
            <a:endParaRPr lang="en-US" sz="900" b="1">
              <a:solidFill>
                <a:srgbClr val="000000"/>
              </a:solidFill>
            </a:endParaRPr>
          </a:p>
        </p:txBody>
      </p:sp>
      <p:sp>
        <p:nvSpPr>
          <p:cNvPr id="3095" name="Rectangle 10"/>
          <p:cNvSpPr>
            <a:spLocks noChangeArrowheads="1"/>
          </p:cNvSpPr>
          <p:nvPr/>
        </p:nvSpPr>
        <p:spPr bwMode="auto">
          <a:xfrm>
            <a:off x="2212975" y="2774950"/>
            <a:ext cx="1670050" cy="271463"/>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ARL</a:t>
            </a:r>
          </a:p>
        </p:txBody>
      </p:sp>
      <p:sp>
        <p:nvSpPr>
          <p:cNvPr id="7" name="Rectangle 11"/>
          <p:cNvSpPr>
            <a:spLocks noChangeArrowheads="1"/>
          </p:cNvSpPr>
          <p:nvPr/>
        </p:nvSpPr>
        <p:spPr bwMode="auto">
          <a:xfrm>
            <a:off x="3883025" y="2774950"/>
            <a:ext cx="3114675" cy="271463"/>
          </a:xfrm>
          <a:prstGeom prst="rect">
            <a:avLst/>
          </a:prstGeom>
          <a:noFill/>
          <a:ln w="9525">
            <a:noFill/>
            <a:miter lim="800000"/>
            <a:headEnd/>
            <a:tailEnd/>
          </a:ln>
        </p:spPr>
        <p:txBody>
          <a:bodyPr/>
          <a:lstStyle/>
          <a:p>
            <a:pPr indent="109538" algn="ctr">
              <a:spcBef>
                <a:spcPct val="20000"/>
              </a:spcBef>
              <a:buClr>
                <a:srgbClr val="000000"/>
              </a:buClr>
              <a:defRPr/>
            </a:pPr>
            <a:r>
              <a:rPr lang="en-US" sz="900" b="1">
                <a:solidFill>
                  <a:srgbClr val="000000"/>
                </a:solidFill>
                <a:effectLst>
                  <a:outerShdw blurRad="38100" dist="38100" dir="2700000" algn="tl">
                    <a:srgbClr val="C0C0C0"/>
                  </a:outerShdw>
                </a:effectLst>
              </a:rPr>
              <a:t>PZT/Si  Piezoelectric</a:t>
            </a:r>
          </a:p>
        </p:txBody>
      </p:sp>
      <p:sp>
        <p:nvSpPr>
          <p:cNvPr id="3097" name="Rectangle 12"/>
          <p:cNvSpPr>
            <a:spLocks noChangeArrowheads="1"/>
          </p:cNvSpPr>
          <p:nvPr/>
        </p:nvSpPr>
        <p:spPr bwMode="auto">
          <a:xfrm>
            <a:off x="2212975" y="3046413"/>
            <a:ext cx="1670050" cy="271462"/>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UC Berkeley</a:t>
            </a:r>
          </a:p>
        </p:txBody>
      </p:sp>
      <p:sp>
        <p:nvSpPr>
          <p:cNvPr id="9" name="Rectangle 13"/>
          <p:cNvSpPr>
            <a:spLocks noChangeArrowheads="1"/>
          </p:cNvSpPr>
          <p:nvPr/>
        </p:nvSpPr>
        <p:spPr bwMode="auto">
          <a:xfrm>
            <a:off x="3883025" y="3046413"/>
            <a:ext cx="3114675" cy="271462"/>
          </a:xfrm>
          <a:prstGeom prst="rect">
            <a:avLst/>
          </a:prstGeom>
          <a:noFill/>
          <a:ln w="9525">
            <a:noFill/>
            <a:miter lim="800000"/>
            <a:headEnd/>
            <a:tailEnd/>
          </a:ln>
        </p:spPr>
        <p:txBody>
          <a:bodyPr/>
          <a:lstStyle/>
          <a:p>
            <a:pPr indent="109538" algn="ctr">
              <a:spcBef>
                <a:spcPct val="20000"/>
              </a:spcBef>
              <a:buClr>
                <a:srgbClr val="000000"/>
              </a:buClr>
              <a:defRPr/>
            </a:pPr>
            <a:r>
              <a:rPr lang="en-US" sz="900" b="1">
                <a:solidFill>
                  <a:srgbClr val="000000"/>
                </a:solidFill>
                <a:effectLst>
                  <a:outerShdw blurRad="38100" dist="38100" dir="2700000" algn="tl">
                    <a:srgbClr val="C0C0C0"/>
                  </a:outerShdw>
                </a:effectLst>
              </a:rPr>
              <a:t>Isolated CMOS Gate</a:t>
            </a:r>
          </a:p>
        </p:txBody>
      </p:sp>
      <p:sp>
        <p:nvSpPr>
          <p:cNvPr id="3099" name="Rectangle 14"/>
          <p:cNvSpPr>
            <a:spLocks noChangeArrowheads="1"/>
          </p:cNvSpPr>
          <p:nvPr/>
        </p:nvSpPr>
        <p:spPr bwMode="auto">
          <a:xfrm>
            <a:off x="2212975" y="3317875"/>
            <a:ext cx="1670050" cy="300038"/>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Block MEMS</a:t>
            </a:r>
          </a:p>
        </p:txBody>
      </p:sp>
      <p:sp>
        <p:nvSpPr>
          <p:cNvPr id="11" name="Rectangle 15"/>
          <p:cNvSpPr>
            <a:spLocks noChangeArrowheads="1"/>
          </p:cNvSpPr>
          <p:nvPr/>
        </p:nvSpPr>
        <p:spPr bwMode="auto">
          <a:xfrm>
            <a:off x="3883025" y="3317875"/>
            <a:ext cx="3114675" cy="300038"/>
          </a:xfrm>
          <a:prstGeom prst="rect">
            <a:avLst/>
          </a:prstGeom>
          <a:noFill/>
          <a:ln w="9525">
            <a:noFill/>
            <a:miter lim="800000"/>
            <a:headEnd/>
            <a:tailEnd/>
          </a:ln>
        </p:spPr>
        <p:txBody>
          <a:bodyPr/>
          <a:lstStyle/>
          <a:p>
            <a:pPr indent="109538" algn="ctr">
              <a:spcBef>
                <a:spcPct val="20000"/>
              </a:spcBef>
              <a:buClr>
                <a:srgbClr val="000000"/>
              </a:buClr>
              <a:defRPr/>
            </a:pPr>
            <a:r>
              <a:rPr lang="en-US" sz="900" b="1">
                <a:solidFill>
                  <a:srgbClr val="000000"/>
                </a:solidFill>
                <a:effectLst>
                  <a:outerShdw blurRad="38100" dist="38100" dir="2700000" algn="tl">
                    <a:srgbClr val="C0C0C0"/>
                  </a:outerShdw>
                </a:effectLst>
              </a:rPr>
              <a:t>Multilayer Switch</a:t>
            </a:r>
          </a:p>
        </p:txBody>
      </p:sp>
      <p:sp>
        <p:nvSpPr>
          <p:cNvPr id="3101" name="Rectangle 16"/>
          <p:cNvSpPr>
            <a:spLocks noChangeArrowheads="1"/>
          </p:cNvSpPr>
          <p:nvPr/>
        </p:nvSpPr>
        <p:spPr bwMode="auto">
          <a:xfrm>
            <a:off x="2212975" y="3617913"/>
            <a:ext cx="1670050" cy="276225"/>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CalTech</a:t>
            </a:r>
          </a:p>
        </p:txBody>
      </p:sp>
      <p:sp>
        <p:nvSpPr>
          <p:cNvPr id="13" name="Rectangle 17"/>
          <p:cNvSpPr>
            <a:spLocks noChangeArrowheads="1"/>
          </p:cNvSpPr>
          <p:nvPr/>
        </p:nvSpPr>
        <p:spPr bwMode="auto">
          <a:xfrm>
            <a:off x="3883025" y="3617913"/>
            <a:ext cx="3114675" cy="276225"/>
          </a:xfrm>
          <a:prstGeom prst="rect">
            <a:avLst/>
          </a:prstGeom>
          <a:noFill/>
          <a:ln w="9525">
            <a:noFill/>
            <a:miter lim="800000"/>
            <a:headEnd/>
            <a:tailEnd/>
          </a:ln>
        </p:spPr>
        <p:txBody>
          <a:bodyPr/>
          <a:lstStyle/>
          <a:p>
            <a:pPr indent="109538" algn="ctr">
              <a:spcBef>
                <a:spcPct val="20000"/>
              </a:spcBef>
              <a:buClr>
                <a:srgbClr val="000000"/>
              </a:buClr>
              <a:defRPr/>
            </a:pPr>
            <a:r>
              <a:rPr lang="en-US" sz="900" b="1">
                <a:solidFill>
                  <a:srgbClr val="000000"/>
                </a:solidFill>
                <a:effectLst>
                  <a:outerShdw blurRad="38100" dist="38100" dir="2700000" algn="tl">
                    <a:srgbClr val="C0C0C0"/>
                  </a:outerShdw>
                </a:effectLst>
              </a:rPr>
              <a:t>SOI Switch/GaAs Piezo Switch</a:t>
            </a:r>
          </a:p>
        </p:txBody>
      </p:sp>
      <p:sp>
        <p:nvSpPr>
          <p:cNvPr id="3103" name="Rectangle 18"/>
          <p:cNvSpPr>
            <a:spLocks noChangeArrowheads="1"/>
          </p:cNvSpPr>
          <p:nvPr/>
        </p:nvSpPr>
        <p:spPr bwMode="auto">
          <a:xfrm>
            <a:off x="2212975" y="3894138"/>
            <a:ext cx="1670050" cy="273050"/>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Case Western</a:t>
            </a:r>
          </a:p>
        </p:txBody>
      </p:sp>
      <p:sp>
        <p:nvSpPr>
          <p:cNvPr id="15" name="Rectangle 19"/>
          <p:cNvSpPr>
            <a:spLocks noChangeArrowheads="1"/>
          </p:cNvSpPr>
          <p:nvPr/>
        </p:nvSpPr>
        <p:spPr bwMode="auto">
          <a:xfrm>
            <a:off x="3883025" y="3894138"/>
            <a:ext cx="3114675" cy="273050"/>
          </a:xfrm>
          <a:prstGeom prst="rect">
            <a:avLst/>
          </a:prstGeom>
          <a:noFill/>
          <a:ln w="9525">
            <a:noFill/>
            <a:miter lim="800000"/>
            <a:headEnd/>
            <a:tailEnd/>
          </a:ln>
        </p:spPr>
        <p:txBody>
          <a:bodyPr/>
          <a:lstStyle/>
          <a:p>
            <a:pPr indent="109538" algn="ctr">
              <a:spcBef>
                <a:spcPct val="20000"/>
              </a:spcBef>
              <a:buClr>
                <a:srgbClr val="000000"/>
              </a:buClr>
              <a:defRPr/>
            </a:pPr>
            <a:r>
              <a:rPr lang="en-US" sz="900" b="1">
                <a:solidFill>
                  <a:srgbClr val="000000"/>
                </a:solidFill>
                <a:effectLst>
                  <a:outerShdw blurRad="38100" dist="38100" dir="2700000" algn="tl">
                    <a:srgbClr val="C0C0C0"/>
                  </a:outerShdw>
                </a:effectLst>
              </a:rPr>
              <a:t>SiC Switch for High T</a:t>
            </a:r>
          </a:p>
        </p:txBody>
      </p:sp>
      <p:sp>
        <p:nvSpPr>
          <p:cNvPr id="3105" name="Rectangle 20"/>
          <p:cNvSpPr>
            <a:spLocks noChangeArrowheads="1"/>
          </p:cNvSpPr>
          <p:nvPr/>
        </p:nvSpPr>
        <p:spPr bwMode="auto">
          <a:xfrm>
            <a:off x="2212975" y="4167188"/>
            <a:ext cx="1670050" cy="271462"/>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Colorado</a:t>
            </a:r>
          </a:p>
        </p:txBody>
      </p:sp>
      <p:sp>
        <p:nvSpPr>
          <p:cNvPr id="17" name="Rectangle 21"/>
          <p:cNvSpPr>
            <a:spLocks noChangeArrowheads="1"/>
          </p:cNvSpPr>
          <p:nvPr/>
        </p:nvSpPr>
        <p:spPr bwMode="auto">
          <a:xfrm>
            <a:off x="3883025" y="4167188"/>
            <a:ext cx="3114675" cy="271462"/>
          </a:xfrm>
          <a:prstGeom prst="rect">
            <a:avLst/>
          </a:prstGeom>
          <a:noFill/>
          <a:ln w="9525">
            <a:noFill/>
            <a:miter lim="800000"/>
            <a:headEnd/>
            <a:tailEnd/>
          </a:ln>
        </p:spPr>
        <p:txBody>
          <a:bodyPr/>
          <a:lstStyle/>
          <a:p>
            <a:pPr indent="109538" algn="ctr">
              <a:spcBef>
                <a:spcPct val="20000"/>
              </a:spcBef>
              <a:buClr>
                <a:srgbClr val="000000"/>
              </a:buClr>
              <a:defRPr/>
            </a:pPr>
            <a:r>
              <a:rPr lang="en-US" sz="900" b="1">
                <a:solidFill>
                  <a:srgbClr val="000000"/>
                </a:solidFill>
                <a:effectLst>
                  <a:outerShdw blurRad="38100" dist="38100" dir="2700000" algn="tl">
                    <a:srgbClr val="C0C0C0"/>
                  </a:outerShdw>
                </a:effectLst>
              </a:rPr>
              <a:t>ALD ES Switch</a:t>
            </a:r>
          </a:p>
        </p:txBody>
      </p:sp>
      <p:sp>
        <p:nvSpPr>
          <p:cNvPr id="3107" name="Rectangle 22"/>
          <p:cNvSpPr>
            <a:spLocks noChangeArrowheads="1"/>
          </p:cNvSpPr>
          <p:nvPr/>
        </p:nvSpPr>
        <p:spPr bwMode="auto">
          <a:xfrm>
            <a:off x="2212975" y="4438650"/>
            <a:ext cx="1670050" cy="273050"/>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General Electric</a:t>
            </a:r>
          </a:p>
        </p:txBody>
      </p:sp>
      <p:sp>
        <p:nvSpPr>
          <p:cNvPr id="19" name="Rectangle 23"/>
          <p:cNvSpPr>
            <a:spLocks noChangeArrowheads="1"/>
          </p:cNvSpPr>
          <p:nvPr/>
        </p:nvSpPr>
        <p:spPr bwMode="auto">
          <a:xfrm>
            <a:off x="3883025" y="4438650"/>
            <a:ext cx="3114675" cy="273050"/>
          </a:xfrm>
          <a:prstGeom prst="rect">
            <a:avLst/>
          </a:prstGeom>
          <a:noFill/>
          <a:ln w="9525">
            <a:noFill/>
            <a:miter lim="800000"/>
            <a:headEnd/>
            <a:tailEnd/>
          </a:ln>
        </p:spPr>
        <p:txBody>
          <a:bodyPr/>
          <a:lstStyle/>
          <a:p>
            <a:pPr indent="109538" algn="ctr">
              <a:spcBef>
                <a:spcPct val="50000"/>
              </a:spcBef>
              <a:buClr>
                <a:srgbClr val="000000"/>
              </a:buClr>
              <a:defRPr/>
            </a:pPr>
            <a:r>
              <a:rPr lang="en-US" sz="900" b="1">
                <a:solidFill>
                  <a:srgbClr val="000000"/>
                </a:solidFill>
                <a:effectLst>
                  <a:outerShdw blurRad="38100" dist="38100" dir="2700000" algn="tl">
                    <a:srgbClr val="C0C0C0"/>
                  </a:outerShdw>
                </a:effectLst>
              </a:rPr>
              <a:t>Nanorod Vertical Switch</a:t>
            </a:r>
            <a:endParaRPr lang="en-US" sz="900" b="1">
              <a:solidFill>
                <a:srgbClr val="000000"/>
              </a:solidFill>
            </a:endParaRPr>
          </a:p>
        </p:txBody>
      </p:sp>
      <p:sp>
        <p:nvSpPr>
          <p:cNvPr id="3109" name="Rectangle 24"/>
          <p:cNvSpPr>
            <a:spLocks noChangeArrowheads="1"/>
          </p:cNvSpPr>
          <p:nvPr/>
        </p:nvSpPr>
        <p:spPr bwMode="auto">
          <a:xfrm>
            <a:off x="2212975" y="4711700"/>
            <a:ext cx="1670050" cy="273050"/>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Minnesota</a:t>
            </a:r>
          </a:p>
        </p:txBody>
      </p:sp>
      <p:sp>
        <p:nvSpPr>
          <p:cNvPr id="3110" name="Rectangle 25"/>
          <p:cNvSpPr>
            <a:spLocks noChangeArrowheads="1"/>
          </p:cNvSpPr>
          <p:nvPr/>
        </p:nvSpPr>
        <p:spPr bwMode="auto">
          <a:xfrm>
            <a:off x="3883025" y="4711700"/>
            <a:ext cx="3114675" cy="273050"/>
          </a:xfrm>
          <a:prstGeom prst="rect">
            <a:avLst/>
          </a:prstGeom>
          <a:noFill/>
          <a:ln w="9525">
            <a:noFill/>
            <a:miter lim="800000"/>
            <a:headEnd/>
            <a:tailEnd/>
          </a:ln>
        </p:spPr>
        <p:txBody>
          <a:bodyPr/>
          <a:lstStyle/>
          <a:p>
            <a:pPr indent="109538" algn="ctr">
              <a:spcBef>
                <a:spcPct val="50000"/>
              </a:spcBef>
              <a:buClr>
                <a:srgbClr val="000000"/>
              </a:buClr>
            </a:pPr>
            <a:r>
              <a:rPr lang="en-US" sz="900" b="1">
                <a:solidFill>
                  <a:srgbClr val="000000"/>
                </a:solidFill>
              </a:rPr>
              <a:t>Self-assembled Composite Cantilever Gate</a:t>
            </a:r>
          </a:p>
        </p:txBody>
      </p:sp>
      <p:sp>
        <p:nvSpPr>
          <p:cNvPr id="3111" name="Rectangle 26"/>
          <p:cNvSpPr>
            <a:spLocks noChangeArrowheads="1"/>
          </p:cNvSpPr>
          <p:nvPr/>
        </p:nvSpPr>
        <p:spPr bwMode="auto">
          <a:xfrm>
            <a:off x="2212975" y="4984750"/>
            <a:ext cx="1670050" cy="271463"/>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MIT</a:t>
            </a:r>
          </a:p>
        </p:txBody>
      </p:sp>
      <p:sp>
        <p:nvSpPr>
          <p:cNvPr id="23" name="Rectangle 27"/>
          <p:cNvSpPr>
            <a:spLocks noChangeArrowheads="1"/>
          </p:cNvSpPr>
          <p:nvPr/>
        </p:nvSpPr>
        <p:spPr bwMode="auto">
          <a:xfrm>
            <a:off x="3883025" y="4984750"/>
            <a:ext cx="3114675" cy="271463"/>
          </a:xfrm>
          <a:prstGeom prst="rect">
            <a:avLst/>
          </a:prstGeom>
          <a:noFill/>
          <a:ln w="9525">
            <a:noFill/>
            <a:miter lim="800000"/>
            <a:headEnd/>
            <a:tailEnd/>
          </a:ln>
        </p:spPr>
        <p:txBody>
          <a:bodyPr/>
          <a:lstStyle/>
          <a:p>
            <a:pPr indent="109538" algn="ctr">
              <a:spcBef>
                <a:spcPct val="50000"/>
              </a:spcBef>
              <a:buClr>
                <a:srgbClr val="000000"/>
              </a:buClr>
              <a:defRPr/>
            </a:pPr>
            <a:r>
              <a:rPr lang="en-US" sz="900" b="1">
                <a:solidFill>
                  <a:srgbClr val="000000"/>
                </a:solidFill>
                <a:effectLst>
                  <a:outerShdw blurRad="38100" dist="38100" dir="2700000" algn="tl">
                    <a:srgbClr val="C0C0C0"/>
                  </a:outerShdw>
                </a:effectLst>
              </a:rPr>
              <a:t>CNT vertical Switch</a:t>
            </a:r>
            <a:endParaRPr lang="en-US" sz="900" b="1">
              <a:solidFill>
                <a:srgbClr val="000000"/>
              </a:solidFill>
            </a:endParaRPr>
          </a:p>
        </p:txBody>
      </p:sp>
      <p:sp>
        <p:nvSpPr>
          <p:cNvPr id="3113" name="Rectangle 28"/>
          <p:cNvSpPr>
            <a:spLocks noChangeArrowheads="1"/>
          </p:cNvSpPr>
          <p:nvPr/>
        </p:nvSpPr>
        <p:spPr bwMode="auto">
          <a:xfrm>
            <a:off x="2212975" y="5256213"/>
            <a:ext cx="1670050" cy="273050"/>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Sandia</a:t>
            </a:r>
          </a:p>
        </p:txBody>
      </p:sp>
      <p:sp>
        <p:nvSpPr>
          <p:cNvPr id="3114" name="Rectangle 29"/>
          <p:cNvSpPr>
            <a:spLocks noChangeArrowheads="1"/>
          </p:cNvSpPr>
          <p:nvPr/>
        </p:nvSpPr>
        <p:spPr bwMode="auto">
          <a:xfrm>
            <a:off x="3883025" y="5256213"/>
            <a:ext cx="3114675" cy="273050"/>
          </a:xfrm>
          <a:prstGeom prst="rect">
            <a:avLst/>
          </a:prstGeom>
          <a:noFill/>
          <a:ln w="9525">
            <a:noFill/>
            <a:miter lim="800000"/>
            <a:headEnd/>
            <a:tailEnd/>
          </a:ln>
        </p:spPr>
        <p:txBody>
          <a:bodyPr/>
          <a:lstStyle/>
          <a:p>
            <a:pPr indent="109538" algn="ctr">
              <a:spcBef>
                <a:spcPct val="50000"/>
              </a:spcBef>
              <a:buClr>
                <a:srgbClr val="000000"/>
              </a:buClr>
            </a:pPr>
            <a:r>
              <a:rPr lang="en-US" sz="900" b="1">
                <a:solidFill>
                  <a:srgbClr val="000000"/>
                </a:solidFill>
              </a:rPr>
              <a:t>ALD-deposited High T Material</a:t>
            </a:r>
          </a:p>
        </p:txBody>
      </p:sp>
      <p:sp>
        <p:nvSpPr>
          <p:cNvPr id="3115" name="Rectangle 30"/>
          <p:cNvSpPr>
            <a:spLocks noChangeArrowheads="1"/>
          </p:cNvSpPr>
          <p:nvPr/>
        </p:nvSpPr>
        <p:spPr bwMode="auto">
          <a:xfrm>
            <a:off x="2212975" y="5529263"/>
            <a:ext cx="1670050" cy="271462"/>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Stanford</a:t>
            </a:r>
          </a:p>
        </p:txBody>
      </p:sp>
      <p:sp>
        <p:nvSpPr>
          <p:cNvPr id="27" name="Rectangle 31"/>
          <p:cNvSpPr>
            <a:spLocks noChangeArrowheads="1"/>
          </p:cNvSpPr>
          <p:nvPr/>
        </p:nvSpPr>
        <p:spPr bwMode="auto">
          <a:xfrm>
            <a:off x="3883025" y="5529263"/>
            <a:ext cx="3114675" cy="271462"/>
          </a:xfrm>
          <a:prstGeom prst="rect">
            <a:avLst/>
          </a:prstGeom>
          <a:noFill/>
          <a:ln w="9525">
            <a:noFill/>
            <a:miter lim="800000"/>
            <a:headEnd/>
            <a:tailEnd/>
          </a:ln>
        </p:spPr>
        <p:txBody>
          <a:bodyPr/>
          <a:lstStyle/>
          <a:p>
            <a:pPr indent="109538" algn="ctr">
              <a:spcBef>
                <a:spcPct val="50000"/>
              </a:spcBef>
              <a:buClr>
                <a:srgbClr val="000000"/>
              </a:buClr>
              <a:defRPr/>
            </a:pPr>
            <a:r>
              <a:rPr lang="en-US" sz="900" b="1">
                <a:solidFill>
                  <a:srgbClr val="000000"/>
                </a:solidFill>
                <a:effectLst>
                  <a:outerShdw blurRad="38100" dist="38100" dir="2700000" algn="tl">
                    <a:srgbClr val="C0C0C0"/>
                  </a:outerShdw>
                </a:effectLst>
              </a:rPr>
              <a:t>Lateral ES Switch</a:t>
            </a:r>
            <a:endParaRPr lang="en-US" sz="900" b="1">
              <a:solidFill>
                <a:srgbClr val="000000"/>
              </a:solidFill>
            </a:endParaRPr>
          </a:p>
        </p:txBody>
      </p:sp>
      <p:sp>
        <p:nvSpPr>
          <p:cNvPr id="3117" name="Rectangle 32"/>
          <p:cNvSpPr>
            <a:spLocks noChangeArrowheads="1"/>
          </p:cNvSpPr>
          <p:nvPr/>
        </p:nvSpPr>
        <p:spPr bwMode="auto">
          <a:xfrm>
            <a:off x="2212975" y="5800725"/>
            <a:ext cx="1670050" cy="273050"/>
          </a:xfrm>
          <a:prstGeom prst="rect">
            <a:avLst/>
          </a:prstGeom>
          <a:noFill/>
          <a:ln w="9525">
            <a:noFill/>
            <a:miter lim="800000"/>
            <a:headEnd/>
            <a:tailEnd/>
          </a:ln>
        </p:spPr>
        <p:txBody>
          <a:bodyPr/>
          <a:lstStyle/>
          <a:p>
            <a:pPr indent="109538" algn="ctr">
              <a:spcBef>
                <a:spcPct val="20000"/>
              </a:spcBef>
              <a:buClr>
                <a:srgbClr val="000000"/>
              </a:buClr>
            </a:pPr>
            <a:r>
              <a:rPr lang="en-US" sz="900" b="1">
                <a:solidFill>
                  <a:srgbClr val="000000"/>
                </a:solidFill>
              </a:rPr>
              <a:t>Wisconsin</a:t>
            </a:r>
          </a:p>
        </p:txBody>
      </p:sp>
      <p:sp>
        <p:nvSpPr>
          <p:cNvPr id="29" name="Rectangle 33"/>
          <p:cNvSpPr>
            <a:spLocks noChangeArrowheads="1"/>
          </p:cNvSpPr>
          <p:nvPr/>
        </p:nvSpPr>
        <p:spPr bwMode="auto">
          <a:xfrm>
            <a:off x="3883025" y="5800725"/>
            <a:ext cx="3114675" cy="273050"/>
          </a:xfrm>
          <a:prstGeom prst="rect">
            <a:avLst/>
          </a:prstGeom>
          <a:noFill/>
          <a:ln w="9525">
            <a:noFill/>
            <a:miter lim="800000"/>
            <a:headEnd/>
            <a:tailEnd/>
          </a:ln>
        </p:spPr>
        <p:txBody>
          <a:bodyPr/>
          <a:lstStyle/>
          <a:p>
            <a:pPr indent="109538" algn="ctr">
              <a:spcBef>
                <a:spcPct val="50000"/>
              </a:spcBef>
              <a:buClr>
                <a:srgbClr val="000000"/>
              </a:buClr>
              <a:defRPr/>
            </a:pPr>
            <a:r>
              <a:rPr lang="en-US" sz="900" b="1">
                <a:solidFill>
                  <a:srgbClr val="000000"/>
                </a:solidFill>
                <a:effectLst>
                  <a:outerShdw blurRad="38100" dist="38100" dir="2700000" algn="tl">
                    <a:srgbClr val="C0C0C0"/>
                  </a:outerShdw>
                </a:effectLst>
              </a:rPr>
              <a:t>Mechanical Motion-based Tunneling</a:t>
            </a:r>
            <a:endParaRPr lang="en-US" sz="900" b="1">
              <a:solidFill>
                <a:srgbClr val="000000"/>
              </a:solidFill>
            </a:endParaRPr>
          </a:p>
        </p:txBody>
      </p:sp>
      <p:sp>
        <p:nvSpPr>
          <p:cNvPr id="3119" name="Line 34"/>
          <p:cNvSpPr>
            <a:spLocks noChangeShapeType="1"/>
          </p:cNvSpPr>
          <p:nvPr/>
        </p:nvSpPr>
        <p:spPr bwMode="auto">
          <a:xfrm>
            <a:off x="3883025" y="2228850"/>
            <a:ext cx="0" cy="3844925"/>
          </a:xfrm>
          <a:prstGeom prst="line">
            <a:avLst/>
          </a:prstGeom>
          <a:noFill/>
          <a:ln w="12700" algn="ctr">
            <a:solidFill>
              <a:schemeClr val="tx1"/>
            </a:solidFill>
            <a:round/>
            <a:headEnd/>
            <a:tailEnd/>
          </a:ln>
        </p:spPr>
        <p:txBody>
          <a:bodyPr/>
          <a:lstStyle/>
          <a:p>
            <a:endParaRPr lang="en-US"/>
          </a:p>
        </p:txBody>
      </p:sp>
      <p:sp>
        <p:nvSpPr>
          <p:cNvPr id="3120" name="Line 35"/>
          <p:cNvSpPr>
            <a:spLocks noChangeShapeType="1"/>
          </p:cNvSpPr>
          <p:nvPr/>
        </p:nvSpPr>
        <p:spPr bwMode="auto">
          <a:xfrm>
            <a:off x="2212975" y="2501900"/>
            <a:ext cx="4784725" cy="0"/>
          </a:xfrm>
          <a:prstGeom prst="line">
            <a:avLst/>
          </a:prstGeom>
          <a:noFill/>
          <a:ln w="12700" algn="ctr">
            <a:solidFill>
              <a:srgbClr val="000000"/>
            </a:solidFill>
            <a:round/>
            <a:headEnd/>
            <a:tailEnd/>
          </a:ln>
        </p:spPr>
        <p:txBody>
          <a:bodyPr/>
          <a:lstStyle/>
          <a:p>
            <a:endParaRPr lang="en-US"/>
          </a:p>
        </p:txBody>
      </p:sp>
      <p:sp>
        <p:nvSpPr>
          <p:cNvPr id="3121" name="Line 36"/>
          <p:cNvSpPr>
            <a:spLocks noChangeShapeType="1"/>
          </p:cNvSpPr>
          <p:nvPr/>
        </p:nvSpPr>
        <p:spPr bwMode="auto">
          <a:xfrm>
            <a:off x="2212975" y="2774950"/>
            <a:ext cx="4784725" cy="0"/>
          </a:xfrm>
          <a:prstGeom prst="line">
            <a:avLst/>
          </a:prstGeom>
          <a:noFill/>
          <a:ln w="12700" algn="ctr">
            <a:solidFill>
              <a:srgbClr val="000000"/>
            </a:solidFill>
            <a:round/>
            <a:headEnd/>
            <a:tailEnd/>
          </a:ln>
        </p:spPr>
        <p:txBody>
          <a:bodyPr/>
          <a:lstStyle/>
          <a:p>
            <a:endParaRPr lang="en-US"/>
          </a:p>
        </p:txBody>
      </p:sp>
      <p:sp>
        <p:nvSpPr>
          <p:cNvPr id="3122" name="Line 37"/>
          <p:cNvSpPr>
            <a:spLocks noChangeShapeType="1"/>
          </p:cNvSpPr>
          <p:nvPr/>
        </p:nvSpPr>
        <p:spPr bwMode="auto">
          <a:xfrm>
            <a:off x="2212975" y="3046413"/>
            <a:ext cx="4784725" cy="0"/>
          </a:xfrm>
          <a:prstGeom prst="line">
            <a:avLst/>
          </a:prstGeom>
          <a:noFill/>
          <a:ln w="12700" algn="ctr">
            <a:solidFill>
              <a:srgbClr val="000000"/>
            </a:solidFill>
            <a:round/>
            <a:headEnd/>
            <a:tailEnd/>
          </a:ln>
        </p:spPr>
        <p:txBody>
          <a:bodyPr/>
          <a:lstStyle/>
          <a:p>
            <a:endParaRPr lang="en-US"/>
          </a:p>
        </p:txBody>
      </p:sp>
      <p:sp>
        <p:nvSpPr>
          <p:cNvPr id="3123" name="Line 38"/>
          <p:cNvSpPr>
            <a:spLocks noChangeShapeType="1"/>
          </p:cNvSpPr>
          <p:nvPr/>
        </p:nvSpPr>
        <p:spPr bwMode="auto">
          <a:xfrm>
            <a:off x="2212975" y="3317875"/>
            <a:ext cx="4784725" cy="0"/>
          </a:xfrm>
          <a:prstGeom prst="line">
            <a:avLst/>
          </a:prstGeom>
          <a:noFill/>
          <a:ln w="12700" algn="ctr">
            <a:solidFill>
              <a:srgbClr val="000000"/>
            </a:solidFill>
            <a:round/>
            <a:headEnd/>
            <a:tailEnd/>
          </a:ln>
        </p:spPr>
        <p:txBody>
          <a:bodyPr/>
          <a:lstStyle/>
          <a:p>
            <a:endParaRPr lang="en-US"/>
          </a:p>
        </p:txBody>
      </p:sp>
      <p:sp>
        <p:nvSpPr>
          <p:cNvPr id="3124" name="Line 39"/>
          <p:cNvSpPr>
            <a:spLocks noChangeShapeType="1"/>
          </p:cNvSpPr>
          <p:nvPr/>
        </p:nvSpPr>
        <p:spPr bwMode="auto">
          <a:xfrm>
            <a:off x="2212975" y="3617913"/>
            <a:ext cx="4784725" cy="0"/>
          </a:xfrm>
          <a:prstGeom prst="line">
            <a:avLst/>
          </a:prstGeom>
          <a:noFill/>
          <a:ln w="12700" algn="ctr">
            <a:solidFill>
              <a:srgbClr val="000000"/>
            </a:solidFill>
            <a:round/>
            <a:headEnd/>
            <a:tailEnd/>
          </a:ln>
        </p:spPr>
        <p:txBody>
          <a:bodyPr/>
          <a:lstStyle/>
          <a:p>
            <a:endParaRPr lang="en-US"/>
          </a:p>
        </p:txBody>
      </p:sp>
      <p:sp>
        <p:nvSpPr>
          <p:cNvPr id="3125" name="Line 40"/>
          <p:cNvSpPr>
            <a:spLocks noChangeShapeType="1"/>
          </p:cNvSpPr>
          <p:nvPr/>
        </p:nvSpPr>
        <p:spPr bwMode="auto">
          <a:xfrm>
            <a:off x="2212975" y="3894138"/>
            <a:ext cx="4784725" cy="0"/>
          </a:xfrm>
          <a:prstGeom prst="line">
            <a:avLst/>
          </a:prstGeom>
          <a:noFill/>
          <a:ln w="12700" algn="ctr">
            <a:solidFill>
              <a:srgbClr val="000000"/>
            </a:solidFill>
            <a:round/>
            <a:headEnd/>
            <a:tailEnd/>
          </a:ln>
        </p:spPr>
        <p:txBody>
          <a:bodyPr/>
          <a:lstStyle/>
          <a:p>
            <a:endParaRPr lang="en-US"/>
          </a:p>
        </p:txBody>
      </p:sp>
      <p:sp>
        <p:nvSpPr>
          <p:cNvPr id="3126" name="Line 41"/>
          <p:cNvSpPr>
            <a:spLocks noChangeShapeType="1"/>
          </p:cNvSpPr>
          <p:nvPr/>
        </p:nvSpPr>
        <p:spPr bwMode="auto">
          <a:xfrm>
            <a:off x="2212975" y="4167188"/>
            <a:ext cx="4784725" cy="0"/>
          </a:xfrm>
          <a:prstGeom prst="line">
            <a:avLst/>
          </a:prstGeom>
          <a:noFill/>
          <a:ln w="12700" algn="ctr">
            <a:solidFill>
              <a:srgbClr val="000000"/>
            </a:solidFill>
            <a:round/>
            <a:headEnd/>
            <a:tailEnd/>
          </a:ln>
        </p:spPr>
        <p:txBody>
          <a:bodyPr/>
          <a:lstStyle/>
          <a:p>
            <a:endParaRPr lang="en-US"/>
          </a:p>
        </p:txBody>
      </p:sp>
      <p:sp>
        <p:nvSpPr>
          <p:cNvPr id="3127" name="Line 42"/>
          <p:cNvSpPr>
            <a:spLocks noChangeShapeType="1"/>
          </p:cNvSpPr>
          <p:nvPr/>
        </p:nvSpPr>
        <p:spPr bwMode="auto">
          <a:xfrm>
            <a:off x="2212975" y="4438650"/>
            <a:ext cx="4784725" cy="0"/>
          </a:xfrm>
          <a:prstGeom prst="line">
            <a:avLst/>
          </a:prstGeom>
          <a:noFill/>
          <a:ln w="12700" algn="ctr">
            <a:solidFill>
              <a:srgbClr val="000000"/>
            </a:solidFill>
            <a:round/>
            <a:headEnd/>
            <a:tailEnd/>
          </a:ln>
        </p:spPr>
        <p:txBody>
          <a:bodyPr/>
          <a:lstStyle/>
          <a:p>
            <a:endParaRPr lang="en-US"/>
          </a:p>
        </p:txBody>
      </p:sp>
      <p:sp>
        <p:nvSpPr>
          <p:cNvPr id="3128" name="Line 43"/>
          <p:cNvSpPr>
            <a:spLocks noChangeShapeType="1"/>
          </p:cNvSpPr>
          <p:nvPr/>
        </p:nvSpPr>
        <p:spPr bwMode="auto">
          <a:xfrm>
            <a:off x="2212975" y="4711700"/>
            <a:ext cx="4784725" cy="0"/>
          </a:xfrm>
          <a:prstGeom prst="line">
            <a:avLst/>
          </a:prstGeom>
          <a:noFill/>
          <a:ln w="12700" algn="ctr">
            <a:solidFill>
              <a:srgbClr val="000000"/>
            </a:solidFill>
            <a:round/>
            <a:headEnd/>
            <a:tailEnd/>
          </a:ln>
        </p:spPr>
        <p:txBody>
          <a:bodyPr/>
          <a:lstStyle/>
          <a:p>
            <a:endParaRPr lang="en-US"/>
          </a:p>
        </p:txBody>
      </p:sp>
      <p:sp>
        <p:nvSpPr>
          <p:cNvPr id="3129" name="Line 44"/>
          <p:cNvSpPr>
            <a:spLocks noChangeShapeType="1"/>
          </p:cNvSpPr>
          <p:nvPr/>
        </p:nvSpPr>
        <p:spPr bwMode="auto">
          <a:xfrm>
            <a:off x="2212975" y="4984750"/>
            <a:ext cx="4784725" cy="0"/>
          </a:xfrm>
          <a:prstGeom prst="line">
            <a:avLst/>
          </a:prstGeom>
          <a:noFill/>
          <a:ln w="12700" algn="ctr">
            <a:solidFill>
              <a:srgbClr val="000000"/>
            </a:solidFill>
            <a:round/>
            <a:headEnd/>
            <a:tailEnd/>
          </a:ln>
        </p:spPr>
        <p:txBody>
          <a:bodyPr/>
          <a:lstStyle/>
          <a:p>
            <a:endParaRPr lang="en-US"/>
          </a:p>
        </p:txBody>
      </p:sp>
      <p:sp>
        <p:nvSpPr>
          <p:cNvPr id="3130" name="Line 45"/>
          <p:cNvSpPr>
            <a:spLocks noChangeShapeType="1"/>
          </p:cNvSpPr>
          <p:nvPr/>
        </p:nvSpPr>
        <p:spPr bwMode="auto">
          <a:xfrm>
            <a:off x="2212975" y="5256213"/>
            <a:ext cx="4784725" cy="0"/>
          </a:xfrm>
          <a:prstGeom prst="line">
            <a:avLst/>
          </a:prstGeom>
          <a:noFill/>
          <a:ln w="12700" algn="ctr">
            <a:solidFill>
              <a:srgbClr val="000000"/>
            </a:solidFill>
            <a:round/>
            <a:headEnd/>
            <a:tailEnd/>
          </a:ln>
        </p:spPr>
        <p:txBody>
          <a:bodyPr/>
          <a:lstStyle/>
          <a:p>
            <a:endParaRPr lang="en-US"/>
          </a:p>
        </p:txBody>
      </p:sp>
      <p:sp>
        <p:nvSpPr>
          <p:cNvPr id="3131" name="Line 46"/>
          <p:cNvSpPr>
            <a:spLocks noChangeShapeType="1"/>
          </p:cNvSpPr>
          <p:nvPr/>
        </p:nvSpPr>
        <p:spPr bwMode="auto">
          <a:xfrm>
            <a:off x="2212975" y="5529263"/>
            <a:ext cx="4784725" cy="0"/>
          </a:xfrm>
          <a:prstGeom prst="line">
            <a:avLst/>
          </a:prstGeom>
          <a:noFill/>
          <a:ln w="12700" algn="ctr">
            <a:solidFill>
              <a:srgbClr val="000000"/>
            </a:solidFill>
            <a:round/>
            <a:headEnd/>
            <a:tailEnd/>
          </a:ln>
        </p:spPr>
        <p:txBody>
          <a:bodyPr/>
          <a:lstStyle/>
          <a:p>
            <a:endParaRPr lang="en-US"/>
          </a:p>
        </p:txBody>
      </p:sp>
      <p:sp>
        <p:nvSpPr>
          <p:cNvPr id="3132" name="Line 47"/>
          <p:cNvSpPr>
            <a:spLocks noChangeShapeType="1"/>
          </p:cNvSpPr>
          <p:nvPr/>
        </p:nvSpPr>
        <p:spPr bwMode="auto">
          <a:xfrm>
            <a:off x="2212975" y="5800725"/>
            <a:ext cx="4784725" cy="0"/>
          </a:xfrm>
          <a:prstGeom prst="line">
            <a:avLst/>
          </a:prstGeom>
          <a:noFill/>
          <a:ln w="12700" algn="ctr">
            <a:solidFill>
              <a:srgbClr val="000000"/>
            </a:solidFill>
            <a:round/>
            <a:headEnd/>
            <a:tailEnd/>
          </a:ln>
        </p:spPr>
        <p:txBody>
          <a:bodyPr/>
          <a:lstStyle/>
          <a:p>
            <a:endParaRPr lang="en-US"/>
          </a:p>
        </p:txBody>
      </p:sp>
      <p:sp>
        <p:nvSpPr>
          <p:cNvPr id="3133" name="Line 48"/>
          <p:cNvSpPr>
            <a:spLocks noChangeShapeType="1"/>
          </p:cNvSpPr>
          <p:nvPr/>
        </p:nvSpPr>
        <p:spPr bwMode="auto">
          <a:xfrm>
            <a:off x="2212975" y="2228850"/>
            <a:ext cx="0" cy="3844925"/>
          </a:xfrm>
          <a:prstGeom prst="line">
            <a:avLst/>
          </a:prstGeom>
          <a:noFill/>
          <a:ln w="28575" algn="ctr">
            <a:solidFill>
              <a:srgbClr val="000000"/>
            </a:solidFill>
            <a:round/>
            <a:headEnd/>
            <a:tailEnd/>
          </a:ln>
        </p:spPr>
        <p:txBody>
          <a:bodyPr/>
          <a:lstStyle/>
          <a:p>
            <a:endParaRPr lang="en-US"/>
          </a:p>
        </p:txBody>
      </p:sp>
      <p:sp>
        <p:nvSpPr>
          <p:cNvPr id="3134" name="Line 49"/>
          <p:cNvSpPr>
            <a:spLocks noChangeShapeType="1"/>
          </p:cNvSpPr>
          <p:nvPr/>
        </p:nvSpPr>
        <p:spPr bwMode="auto">
          <a:xfrm>
            <a:off x="6997700" y="2228850"/>
            <a:ext cx="0" cy="3844925"/>
          </a:xfrm>
          <a:prstGeom prst="line">
            <a:avLst/>
          </a:prstGeom>
          <a:noFill/>
          <a:ln w="28575" algn="ctr">
            <a:solidFill>
              <a:srgbClr val="000000"/>
            </a:solidFill>
            <a:round/>
            <a:headEnd/>
            <a:tailEnd/>
          </a:ln>
        </p:spPr>
        <p:txBody>
          <a:bodyPr/>
          <a:lstStyle/>
          <a:p>
            <a:endParaRPr lang="en-US"/>
          </a:p>
        </p:txBody>
      </p:sp>
      <p:sp>
        <p:nvSpPr>
          <p:cNvPr id="3135" name="Line 50"/>
          <p:cNvSpPr>
            <a:spLocks noChangeShapeType="1"/>
          </p:cNvSpPr>
          <p:nvPr/>
        </p:nvSpPr>
        <p:spPr bwMode="auto">
          <a:xfrm>
            <a:off x="2212975" y="2228850"/>
            <a:ext cx="4784725" cy="0"/>
          </a:xfrm>
          <a:prstGeom prst="line">
            <a:avLst/>
          </a:prstGeom>
          <a:noFill/>
          <a:ln w="28575" algn="ctr">
            <a:solidFill>
              <a:srgbClr val="000000"/>
            </a:solidFill>
            <a:round/>
            <a:headEnd/>
            <a:tailEnd/>
          </a:ln>
        </p:spPr>
        <p:txBody>
          <a:bodyPr/>
          <a:lstStyle/>
          <a:p>
            <a:endParaRPr lang="en-US"/>
          </a:p>
        </p:txBody>
      </p:sp>
      <p:sp>
        <p:nvSpPr>
          <p:cNvPr id="3136" name="Line 51"/>
          <p:cNvSpPr>
            <a:spLocks noChangeShapeType="1"/>
          </p:cNvSpPr>
          <p:nvPr/>
        </p:nvSpPr>
        <p:spPr bwMode="auto">
          <a:xfrm>
            <a:off x="2212975" y="6073775"/>
            <a:ext cx="4784725" cy="0"/>
          </a:xfrm>
          <a:prstGeom prst="line">
            <a:avLst/>
          </a:prstGeom>
          <a:noFill/>
          <a:ln w="28575" algn="ctr">
            <a:solidFill>
              <a:srgbClr val="000000"/>
            </a:solidFill>
            <a:round/>
            <a:headEnd/>
            <a:tailEnd/>
          </a:ln>
        </p:spPr>
        <p:txBody>
          <a:bodyPr/>
          <a:lstStyle/>
          <a:p>
            <a:endParaRPr lang="en-US"/>
          </a:p>
        </p:txBody>
      </p:sp>
      <p:sp>
        <p:nvSpPr>
          <p:cNvPr id="3137" name="Line 113"/>
          <p:cNvSpPr>
            <a:spLocks noChangeShapeType="1"/>
          </p:cNvSpPr>
          <p:nvPr/>
        </p:nvSpPr>
        <p:spPr bwMode="auto">
          <a:xfrm>
            <a:off x="4092575" y="2212975"/>
            <a:ext cx="0" cy="3852863"/>
          </a:xfrm>
          <a:prstGeom prst="line">
            <a:avLst/>
          </a:prstGeom>
          <a:noFill/>
          <a:ln w="19050">
            <a:solidFill>
              <a:srgbClr val="000000"/>
            </a:solidFill>
            <a:round/>
            <a:headEnd/>
            <a:tailEnd/>
          </a:ln>
          <a:effectLst>
            <a:prstShdw prst="shdw17" dist="17961" dir="2700000">
              <a:srgbClr val="000000"/>
            </a:prstShdw>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MTO Template">
  <a:themeElements>
    <a:clrScheme name="1_MTO Template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fontScheme name="1_MTO Template">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TO Template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1_MTO Template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1_MTO Template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1_MTO Template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1_MTO Template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1_MTO Template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1_MTO Template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1_MTO Template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1_MTO Template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TO Template">
  <a:themeElements>
    <a:clrScheme name="2_MTO Template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fontScheme name="2_MTO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TO Template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2_MTO Template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2_MTO Template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2_MTO Template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2_MTO Template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2_MTO Template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2_MTO Template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2_MTO Template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2_MTO Template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1442</Words>
  <Application>Microsoft Office PowerPoint</Application>
  <PresentationFormat>On-screen Show (4:3)</PresentationFormat>
  <Paragraphs>340</Paragraphs>
  <Slides>23</Slides>
  <Notes>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27" baseType="lpstr">
      <vt:lpstr>1_MTO Template</vt:lpstr>
      <vt:lpstr>2_MTO Template</vt:lpstr>
      <vt:lpstr>Photo Editor Photo</vt:lpstr>
      <vt:lpstr>Document</vt:lpstr>
      <vt:lpstr>Low Energy Electronics: DARPA Portfolio</vt:lpstr>
      <vt:lpstr>PowerPoint Presentation</vt:lpstr>
      <vt:lpstr>DARPA Role in Science and Technology</vt:lpstr>
      <vt:lpstr>DARPA Role in Science and Technology</vt:lpstr>
      <vt:lpstr>DARPA Low Power Electronics </vt:lpstr>
      <vt:lpstr>Device Thrust: New Transistor Technology</vt:lpstr>
      <vt:lpstr>Steep-subthreshold-slope Transistors for  Electronics with Extremely-low Power (STEEP)</vt:lpstr>
      <vt:lpstr>Hybrid NEMtronics (Lal)</vt:lpstr>
      <vt:lpstr>NanoElectroMechanical Switches (NEMS)</vt:lpstr>
      <vt:lpstr>Carbon Electronics for RF  Applications (CERA)</vt:lpstr>
      <vt:lpstr>STT-RAM PM: Dr. Devanand Shenoy</vt:lpstr>
      <vt:lpstr>3-Dimensional Integrated  Circuits (3DIC)</vt:lpstr>
      <vt:lpstr>3DIC Program</vt:lpstr>
      <vt:lpstr>Ultra-low Power Sub-VT Circuits</vt:lpstr>
      <vt:lpstr>PowerPoint Presentation</vt:lpstr>
      <vt:lpstr>PowerPoint Presentation</vt:lpstr>
      <vt:lpstr>PowerPoint Presentation</vt:lpstr>
      <vt:lpstr>Technologies for Heat Removal from Electronics at the Device Scale (THREADS)</vt:lpstr>
      <vt:lpstr> Exascale Computing Study</vt:lpstr>
      <vt:lpstr>Power For Server Farms</vt:lpstr>
      <vt:lpstr>Processor Power Efficiency</vt:lpstr>
      <vt:lpstr>Proposed UHPC Program</vt:lpstr>
      <vt:lpstr>We’re Always Hiring at DARPA</vt:lpstr>
    </vt:vector>
  </TitlesOfParts>
  <Company>DARPA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MTO Briefing  Template</dc:title>
  <dc:creator>RS Information Systems</dc:creator>
  <cp:lastModifiedBy>M. Josephine Yuen</cp:lastModifiedBy>
  <cp:revision>60</cp:revision>
  <dcterms:created xsi:type="dcterms:W3CDTF">2008-09-15T12:29:08Z</dcterms:created>
  <dcterms:modified xsi:type="dcterms:W3CDTF">2010-11-16T01:08:53Z</dcterms:modified>
</cp:coreProperties>
</file>